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18" r:id="rId2"/>
    <p:sldId id="327" r:id="rId3"/>
    <p:sldId id="306" r:id="rId4"/>
    <p:sldId id="314" r:id="rId5"/>
    <p:sldId id="328" r:id="rId6"/>
    <p:sldId id="274" r:id="rId7"/>
    <p:sldId id="290" r:id="rId8"/>
    <p:sldId id="262" r:id="rId9"/>
    <p:sldId id="331" r:id="rId10"/>
    <p:sldId id="321" r:id="rId11"/>
    <p:sldId id="332" r:id="rId12"/>
    <p:sldId id="323" r:id="rId13"/>
    <p:sldId id="271" r:id="rId14"/>
    <p:sldId id="281" r:id="rId15"/>
    <p:sldId id="315" r:id="rId16"/>
    <p:sldId id="307" r:id="rId17"/>
    <p:sldId id="316" r:id="rId18"/>
    <p:sldId id="324" r:id="rId19"/>
    <p:sldId id="285" r:id="rId20"/>
    <p:sldId id="330" r:id="rId21"/>
    <p:sldId id="319" r:id="rId22"/>
  </p:sldIdLst>
  <p:sldSz cx="9144000" cy="6858000" type="screen4x3"/>
  <p:notesSz cx="6797675" cy="9928225"/>
  <p:embeddedFontLst>
    <p:embeddedFont>
      <p:font typeface="Century Gothic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A47"/>
    <a:srgbClr val="FFE79B"/>
    <a:srgbClr val="008A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85484" autoAdjust="0"/>
  </p:normalViewPr>
  <p:slideViewPr>
    <p:cSldViewPr>
      <p:cViewPr>
        <p:scale>
          <a:sx n="60" d="100"/>
          <a:sy n="60" d="100"/>
        </p:scale>
        <p:origin x="-79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FD0E-4A6E-46C9-92B5-05124D8B7D58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5804-4A11-48AC-9F36-EED42B4BC1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675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8236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ruce-forest-conifer-tree-nature-1018606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artners.wrap.org.uk/assets/7721/" TargetMode="External"/><Relationship Id="rId5" Type="http://schemas.openxmlformats.org/officeDocument/2006/relationships/hyperlink" Target="https://pixabay.com/en/squirrel-animal-cute-rodents-493790/" TargetMode="External"/><Relationship Id="rId4" Type="http://schemas.openxmlformats.org/officeDocument/2006/relationships/hyperlink" Target="https://pixabay.com/en/bulb-electricity-energy-glass-lamp-546859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402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artners.wrap.org.uk/assets/3001/" TargetMode="External"/><Relationship Id="rId5" Type="http://schemas.openxmlformats.org/officeDocument/2006/relationships/hyperlink" Target="https://partners.wrap.org.uk/assets/2925/" TargetMode="External"/><Relationship Id="rId4" Type="http://schemas.openxmlformats.org/officeDocument/2006/relationships/hyperlink" Target="https://partners.wrap.org.uk/assets/2818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2943/" TargetMode="External"/><Relationship Id="rId7" Type="http://schemas.openxmlformats.org/officeDocument/2006/relationships/hyperlink" Target="https://partners.wrap.org.uk/assets/9386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artners.wrap.org.uk/assets/3019/" TargetMode="External"/><Relationship Id="rId5" Type="http://schemas.openxmlformats.org/officeDocument/2006/relationships/hyperlink" Target="https://partners.wrap.org.uk/assets/2986/" TargetMode="External"/><Relationship Id="rId4" Type="http://schemas.openxmlformats.org/officeDocument/2006/relationships/hyperlink" Target="https://partners.wrap.org.uk/assets/2860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http://www.recycleforscotland.com/facts-figures/how-it-recycled/plastics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recycling: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https://partners.wrap.org.uk/assets/8236/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Images</a:t>
            </a:r>
          </a:p>
          <a:p>
            <a:r>
              <a:rPr lang="en-GB" dirty="0" smtClean="0"/>
              <a:t>Forest: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https://pixabay.com/en/spruce-forest-conifer-tree-nature-1018606/</a:t>
            </a:r>
            <a:endParaRPr lang="en-GB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Bulb: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https://pixabay.com/en/bulb-electricity-energy-glass-lamp-546859/</a:t>
            </a:r>
            <a:endParaRPr lang="en-GB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Squirrel: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https://pixabay.com/en/squirrel-animal-cute-rodents-493790/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Landfill: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https://partners.wrap.org.uk/assets/7721/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Images</a:t>
            </a:r>
          </a:p>
          <a:p>
            <a:r>
              <a:rPr lang="en-GB" dirty="0" smtClean="0"/>
              <a:t>Mixed</a:t>
            </a:r>
            <a:r>
              <a:rPr lang="en-GB" baseline="0" dirty="0" smtClean="0"/>
              <a:t> paper &amp; card</a:t>
            </a:r>
            <a:r>
              <a:rPr lang="en-GB" dirty="0" smtClean="0"/>
              <a:t>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https://partners.wrap.org.uk/assets/4020/</a:t>
            </a:r>
            <a:endParaRPr lang="en-GB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Mixed glass bottles &amp; jars: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https://partners.wrap.org.uk/assets/2818/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tins &amp; drink cans</a:t>
            </a: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https://partners.wrap.org.uk/assets/2925/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Plastic</a:t>
            </a:r>
            <a:r>
              <a:rPr lang="en-GB" u="none" baseline="0" dirty="0" smtClean="0"/>
              <a:t> bottles</a:t>
            </a:r>
            <a:r>
              <a:rPr lang="en-GB" u="none" dirty="0" smtClean="0"/>
              <a:t>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https://partners.wrap.org.uk/assets/3001/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Images</a:t>
            </a:r>
          </a:p>
          <a:p>
            <a:r>
              <a:rPr lang="en-GB" dirty="0" smtClean="0"/>
              <a:t>Aerosols: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https://partners.wrap.org.uk/assets/2943/</a:t>
            </a:r>
            <a:endParaRPr lang="en-GB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Cartons: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https://partners.wrap.org.uk/assets/2860/</a:t>
            </a:r>
            <a:endParaRPr lang="en-GB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Foil trays: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https://partners.wrap.org.uk/assets/2986/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Household plastic packaging: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https://partners.wrap.org.uk/assets/3019/</a:t>
            </a:r>
            <a:endParaRPr lang="en-GB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waste</a:t>
            </a: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https://partners.wrap.org.uk/assets/9386/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http://www.recycleforscotland.com/are-you-recycling-everything-you-can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http://www.recycleforscotland.com/facts-figures/how-it-recycled/cans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67FD-3F21-4F64-AD12-EB2C6519EEB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cleforscotland.com/are-you-recycling-everything-you-ca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cleforscotland.com/facts-figures/how-it-recycled/ca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cleforscotland.com/facts-figures/how-it-recycled/plasti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Front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wrappartners-production.s3.amazonaws.com/f0/4ac5ea/web1248_-_School_children_recycling_in_the_playground_-_Web_Version__72ppi.jpg?Signature=WTbPNYlrPy8iblxFaxMCoC%2B0RKQ%3D&amp;Expires=1452508007&amp;AWSAccessKeyId=10W1DCQZY01FCJJDEJ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386"/>
            <a:ext cx="4176463" cy="295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ycling Lesson Plans PPT Artwork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4744"/>
            <a:ext cx="4248704" cy="720000"/>
          </a:xfrm>
          <a:prstGeom prst="rect">
            <a:avLst/>
          </a:prstGeom>
        </p:spPr>
      </p:pic>
      <p:pic>
        <p:nvPicPr>
          <p:cNvPr id="4" name="Picture 3" descr="Liv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13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re Titles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816" y="44720"/>
            <a:ext cx="3542392" cy="1260000"/>
          </a:xfrm>
          <a:prstGeom prst="rect">
            <a:avLst/>
          </a:prstGeom>
        </p:spPr>
      </p:pic>
      <p:pic>
        <p:nvPicPr>
          <p:cNvPr id="4" name="Picture 3" descr="Bed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11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ycling Lesson Plans PPT Artwork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8699" y="332656"/>
            <a:ext cx="2573461" cy="720000"/>
          </a:xfrm>
          <a:prstGeom prst="rect">
            <a:avLst/>
          </a:prstGeom>
        </p:spPr>
      </p:pic>
      <p:pic>
        <p:nvPicPr>
          <p:cNvPr id="4" name="Picture 3" descr="Kitchen.png"/>
          <p:cNvPicPr>
            <a:picLocks noChangeAspect="1"/>
          </p:cNvPicPr>
          <p:nvPr/>
        </p:nvPicPr>
        <p:blipFill>
          <a:blip r:embed="rId4" cstate="print"/>
          <a:srcRect l="4326" t="5607" r="2751" b="3284"/>
          <a:stretch>
            <a:fillRect/>
          </a:stretch>
        </p:blipFill>
        <p:spPr>
          <a:xfrm>
            <a:off x="0" y="1338911"/>
            <a:ext cx="9144000" cy="503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Now watch this short video.</a:t>
            </a:r>
          </a:p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See what you can recycle around the home and why it’s important to recycle.</a:t>
            </a: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6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2600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>
              <a:latin typeface="Futura Std Medium" pitchFamily="34" charset="0"/>
            </a:endParaRPr>
          </a:p>
        </p:txBody>
      </p:sp>
      <p:pic>
        <p:nvPicPr>
          <p:cNvPr id="10" name="Picture 9" descr="video1-29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4369" y="3462631"/>
            <a:ext cx="3221807" cy="2198617"/>
          </a:xfrm>
          <a:prstGeom prst="rect">
            <a:avLst/>
          </a:prstGeom>
        </p:spPr>
      </p:pic>
      <p:pic>
        <p:nvPicPr>
          <p:cNvPr id="5" name="Picture 4" descr="Recycling Lesson Plans PPT Artwork-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548760"/>
            <a:ext cx="3749699" cy="7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288" y="5929535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Futura Std Medium" pitchFamily="34" charset="0"/>
              </a:rPr>
              <a:t>Access video here: http://www.recycleforscotland.com/are-you-recycling-everything-you-can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dirty="0" smtClean="0">
                <a:latin typeface="Futura Std Medium" pitchFamily="34" charset="0"/>
              </a:rPr>
              <a:t>Watch the video.</a:t>
            </a:r>
          </a:p>
          <a:p>
            <a:pPr marL="0" indent="0">
              <a:buNone/>
            </a:pPr>
            <a:r>
              <a:rPr lang="en-GB" sz="3500" dirty="0" smtClean="0">
                <a:latin typeface="Futura Std Medium" pitchFamily="34" charset="0"/>
              </a:rPr>
              <a:t>Discover what happens to cans when they are recycled. </a:t>
            </a:r>
          </a:p>
          <a:p>
            <a:pPr marL="0" indent="0">
              <a:buNone/>
            </a:pPr>
            <a:r>
              <a:rPr lang="en-GB" sz="3500" dirty="0" smtClean="0">
                <a:latin typeface="Futura Std Medium" pitchFamily="34" charset="0"/>
              </a:rPr>
              <a:t>Try to answer the question! </a:t>
            </a:r>
          </a:p>
          <a:p>
            <a:pPr marL="0" indent="0">
              <a:buNone/>
            </a:pPr>
            <a:endParaRPr lang="en-GB" dirty="0">
              <a:latin typeface="Futura Std Medium" pitchFamily="34" charset="0"/>
            </a:endParaRPr>
          </a:p>
        </p:txBody>
      </p:sp>
      <p:pic>
        <p:nvPicPr>
          <p:cNvPr id="4608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395" t="19485" r="9395" b="16532"/>
          <a:stretch>
            <a:fillRect/>
          </a:stretch>
        </p:blipFill>
        <p:spPr bwMode="auto">
          <a:xfrm>
            <a:off x="2915816" y="3717032"/>
            <a:ext cx="38995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rrow-30.png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8013" y="4437112"/>
            <a:ext cx="1046075" cy="610820"/>
          </a:xfrm>
          <a:prstGeom prst="rect">
            <a:avLst/>
          </a:prstGeom>
        </p:spPr>
      </p:pic>
      <p:pic>
        <p:nvPicPr>
          <p:cNvPr id="8" name="Picture 7" descr="Recycling Lesson Plans PPT Artwork-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548760"/>
            <a:ext cx="6144941" cy="7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6145559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Futura Std Medium" pitchFamily="34" charset="0"/>
              </a:rPr>
              <a:t>Access video here: http://www.recycleforscotland.com/facts-figures/how-it-recycled/cans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700808"/>
            <a:ext cx="792088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Q: How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quickly can a drink can be recycled and appear back on a store shelf</a:t>
            </a:r>
            <a:r>
              <a:rPr lang="en-GB" sz="3200" dirty="0" smtClean="0">
                <a:latin typeface="Futura Std Medium" pitchFamily="34" charset="0"/>
              </a:rPr>
              <a:t>?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3212976"/>
            <a:ext cx="35283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dirty="0" smtClean="0">
                <a:latin typeface="Futura Std Medium" pitchFamily="34" charset="0"/>
              </a:rPr>
              <a:t>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: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Just 6 weeks!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pic>
        <p:nvPicPr>
          <p:cNvPr id="8" name="Picture 7" descr="Recycling Lesson Plans PPT Artwork-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760"/>
            <a:ext cx="614494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Watch the video.</a:t>
            </a:r>
          </a:p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Discover what happens to plastic when it is recycled. </a:t>
            </a:r>
          </a:p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Try to answer the question! </a:t>
            </a:r>
          </a:p>
          <a:p>
            <a:pPr marL="0" indent="0">
              <a:buNone/>
            </a:pPr>
            <a:endParaRPr lang="en-GB" dirty="0">
              <a:latin typeface="Futura Std Medium" pitchFamily="34" charset="0"/>
            </a:endParaRPr>
          </a:p>
        </p:txBody>
      </p:sp>
      <p:pic>
        <p:nvPicPr>
          <p:cNvPr id="9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1774" t="39000" r="45742" b="38360"/>
          <a:stretch>
            <a:fillRect/>
          </a:stretch>
        </p:blipFill>
        <p:spPr bwMode="auto">
          <a:xfrm>
            <a:off x="2627784" y="3789040"/>
            <a:ext cx="42703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rrow-30.png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0702" y="4771273"/>
            <a:ext cx="1039371" cy="606905"/>
          </a:xfrm>
          <a:prstGeom prst="rect">
            <a:avLst/>
          </a:prstGeom>
        </p:spPr>
      </p:pic>
      <p:pic>
        <p:nvPicPr>
          <p:cNvPr id="8" name="Picture 7" descr="Recycling Lesson Plans PPT Artwork-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548760"/>
            <a:ext cx="6144941" cy="7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793" y="615351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Futura Std Medium" pitchFamily="34" charset="0"/>
              </a:rPr>
              <a:t>Access video here: http://www.recycleforscotland.com/facts-figures/how-it-recycled/plastics</a:t>
            </a:r>
          </a:p>
          <a:p>
            <a:pPr>
              <a:defRPr/>
            </a:pPr>
            <a:endParaRPr lang="en-GB" sz="1400" dirty="0" smtClean="0">
              <a:latin typeface="Futura Std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700808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3200" dirty="0" smtClean="0">
                <a:latin typeface="Futura Std Medium" pitchFamily="34" charset="0"/>
              </a:rPr>
              <a:t>Q: What can recycled plastic be used to make?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306896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3200" dirty="0" smtClean="0">
                <a:latin typeface="Futura Std Medium" pitchFamily="34" charset="0"/>
              </a:rPr>
              <a:t>A: Fleeces, shirts, toys, chairs, picnic benches, plastic bottles,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pic>
        <p:nvPicPr>
          <p:cNvPr id="8" name="Picture 7" descr="Recycling Lesson Plans PPT Artwork-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760"/>
            <a:ext cx="614494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0162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 smtClean="0">
                <a:latin typeface="Futura Std Medium" pitchFamily="34" charset="0"/>
              </a:rPr>
              <a:t>What could you do to help recycle more at home?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dirty="0" smtClean="0">
                <a:latin typeface="Futura Std Medium" pitchFamily="34" charset="0"/>
              </a:rPr>
              <a:t>Complete an action card by writing at least one action.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3212976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72"/>
              </a:spcBef>
            </a:pPr>
            <a:r>
              <a:rPr lang="en-GB" sz="2800" dirty="0" smtClean="0">
                <a:latin typeface="Futura Std Medium" pitchFamily="34" charset="0"/>
              </a:rPr>
              <a:t>Take this card home to show your parent(s) / carer(s).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Futura Std Medium" pitchFamily="34" charset="0"/>
              </a:rPr>
              <a:t>Next week we can see how everyone is getting on with their actions.</a:t>
            </a:r>
          </a:p>
          <a:p>
            <a:endParaRPr lang="en-GB" sz="2800" dirty="0">
              <a:latin typeface="Futura Std Medium" pitchFamily="34" charset="0"/>
            </a:endParaRPr>
          </a:p>
        </p:txBody>
      </p:sp>
      <p:pic>
        <p:nvPicPr>
          <p:cNvPr id="11" name="Picture 10" descr="More Titles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937310" cy="1044000"/>
          </a:xfrm>
          <a:prstGeom prst="rect">
            <a:avLst/>
          </a:prstGeom>
        </p:spPr>
      </p:pic>
      <p:pic>
        <p:nvPicPr>
          <p:cNvPr id="6" name="Picture 5" descr="Recycling Action 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9667">
            <a:off x="5250095" y="3220916"/>
            <a:ext cx="3117386" cy="221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GB" sz="3000" dirty="0" smtClean="0">
                <a:latin typeface="Futura Std Medium" pitchFamily="34" charset="0"/>
              </a:rPr>
              <a:t>Why do you think everyone should recycle?</a:t>
            </a:r>
          </a:p>
          <a:p>
            <a:pPr marL="514350" indent="-514350">
              <a:buAutoNum type="arabicParenR"/>
            </a:pPr>
            <a:r>
              <a:rPr lang="en-GB" sz="3000" dirty="0" smtClean="0">
                <a:latin typeface="Futura Std Medium" pitchFamily="34" charset="0"/>
              </a:rPr>
              <a:t>Name 5 items that you can recycle from your home.</a:t>
            </a:r>
          </a:p>
          <a:p>
            <a:pPr marL="514350" indent="-514350">
              <a:buAutoNum type="arabicParenR"/>
            </a:pPr>
            <a:r>
              <a:rPr lang="en-GB" sz="3000" dirty="0" smtClean="0">
                <a:latin typeface="Futura Std Medium" pitchFamily="34" charset="0"/>
              </a:rPr>
              <a:t>Choose 2 items that you can recycle.</a:t>
            </a:r>
          </a:p>
          <a:p>
            <a:pPr marL="514350" indent="-514350">
              <a:buNone/>
            </a:pPr>
            <a:r>
              <a:rPr lang="en-GB" sz="3000" dirty="0" smtClean="0">
                <a:latin typeface="Futura Std Medium" pitchFamily="34" charset="0"/>
              </a:rPr>
              <a:t>	Briefly describe what happens to these items when they are recycled.</a:t>
            </a:r>
          </a:p>
          <a:p>
            <a:pPr marL="514350" indent="-514350">
              <a:buNone/>
            </a:pPr>
            <a:endParaRPr lang="en-GB" sz="2800" dirty="0" smtClean="0"/>
          </a:p>
          <a:p>
            <a:pPr marL="514350" indent="-514350">
              <a:buAutoNum type="arabicParenR"/>
            </a:pPr>
            <a:endParaRPr lang="en-GB" sz="2800" dirty="0" smtClean="0"/>
          </a:p>
          <a:p>
            <a:pPr marL="514350" indent="-514350">
              <a:buNone/>
            </a:pPr>
            <a:endParaRPr lang="en-GB" sz="2800" dirty="0" smtClean="0"/>
          </a:p>
        </p:txBody>
      </p:sp>
      <p:pic>
        <p:nvPicPr>
          <p:cNvPr id="7" name="Picture 6" descr="Green Swoo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4480" y="4869160"/>
            <a:ext cx="1407600" cy="1224136"/>
          </a:xfrm>
          <a:prstGeom prst="rect">
            <a:avLst/>
          </a:prstGeom>
        </p:spPr>
      </p:pic>
      <p:pic>
        <p:nvPicPr>
          <p:cNvPr id="6" name="Picture 5" descr="Recycling Lesson Plans PPT Artwork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48760"/>
            <a:ext cx="5011479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4176464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>
                <a:latin typeface="Futura Std Medium" pitchFamily="34" charset="0"/>
              </a:rPr>
              <a:t>Learning Intentions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0520" y="1268760"/>
            <a:ext cx="40427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dirty="0" smtClean="0">
                <a:latin typeface="Futura Std Medium" pitchFamily="34" charset="0"/>
              </a:rPr>
              <a:t>Success Criteria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aseline="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5536" y="3429000"/>
            <a:ext cx="417646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To identify at least 5 items that we can recycle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3601" y="4744616"/>
            <a:ext cx="388843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To know what happens to at least 2 items when they are recycled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95536" y="2060848"/>
            <a:ext cx="4176464" cy="114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To understand </a:t>
            </a:r>
            <a:r>
              <a:rPr lang="en-GB" sz="2400" noProof="0" dirty="0" smtClean="0">
                <a:latin typeface="Futura Std Medium" pitchFamily="34" charset="0"/>
              </a:rPr>
              <a:t>why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we should recycle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72728" y="2059344"/>
            <a:ext cx="41764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latin typeface="Futura Std Medium" pitchFamily="34" charset="0"/>
              </a:rPr>
              <a:t>Describe what recycling 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Explain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how recycling is good for the environment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0" y="3429000"/>
            <a:ext cx="4176464" cy="114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Futura Std Medium" pitchFamily="34" charset="0"/>
              </a:rPr>
              <a:t>Participate in the ‘what can I recycle?’ game and recycling quiz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lang="en-GB" sz="2400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83361" y="4744616"/>
            <a:ext cx="4176464" cy="172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Futura Std Medium" pitchFamily="34" charset="0"/>
              </a:rPr>
              <a:t>Watch the ‘recycling journey’ videos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Futura Std Medium" pitchFamily="34" charset="0"/>
              </a:rPr>
              <a:t>Participate in the recycling quiz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Content Placeholder 5" descr="Recycling Lesson Plans PPT Artwork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2656"/>
            <a:ext cx="3207919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4176464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>
                <a:latin typeface="Futura Std Medium" pitchFamily="34" charset="0"/>
              </a:rPr>
              <a:t>Learning Intentions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0520" y="1268760"/>
            <a:ext cx="40427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dirty="0" smtClean="0">
                <a:latin typeface="Futura Std Medium" pitchFamily="34" charset="0"/>
              </a:rPr>
              <a:t>Success Criteria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aseline="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5536" y="3429000"/>
            <a:ext cx="417646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To identify at least 5 items that we can recycle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3601" y="4744616"/>
            <a:ext cx="388843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To know what happens to at least 2 items when they are recycled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95536" y="2060848"/>
            <a:ext cx="4176464" cy="114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To understand </a:t>
            </a:r>
            <a:r>
              <a:rPr lang="en-GB" sz="2400" noProof="0" dirty="0" smtClean="0">
                <a:latin typeface="Futura Std Medium" pitchFamily="34" charset="0"/>
              </a:rPr>
              <a:t>why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we should recycle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72728" y="2059344"/>
            <a:ext cx="41764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latin typeface="Futura Std Medium" pitchFamily="34" charset="0"/>
              </a:rPr>
              <a:t>Describe what recycling 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Explain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how recycling is good for the environment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0" y="3429000"/>
            <a:ext cx="4176464" cy="114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Futura Std Medium" pitchFamily="34" charset="0"/>
              </a:rPr>
              <a:t>Participate in the ‘what can I recycle?’ game and recycling quiz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lang="en-GB" sz="2400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83361" y="4744616"/>
            <a:ext cx="4176464" cy="172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Futura Std Medium" pitchFamily="34" charset="0"/>
              </a:rPr>
              <a:t>Watch the ‘recycling journey’ videos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Futura Std Medium" pitchFamily="34" charset="0"/>
              </a:rPr>
              <a:t>Participate in the recycling quiz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Content Placeholder 5" descr="Recycling Lesson Plans PPT Artwork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2656"/>
            <a:ext cx="3207919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ront Cover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https://wrappartners-production.s3.amazonaws.com/f0/4ac5ea/web1248_-_School_children_recycling_in_the_playground_-_Web_Version__72ppi.jpg?Signature=WTbPNYlrPy8iblxFaxMCoC%2B0RKQ%3D&amp;Expires=1452508007&amp;AWSAccessKeyId=10W1DCQZY01FCJJDEJ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386"/>
            <a:ext cx="4176463" cy="295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67544" y="1595933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>
                <a:latin typeface="Futura Std Medium" pitchFamily="34" charset="0"/>
              </a:rPr>
              <a:t>Can you name at least 3 items that you can recycle at home</a:t>
            </a:r>
            <a:r>
              <a:rPr lang="en-GB" sz="2800" dirty="0" smtClean="0">
                <a:latin typeface="Futura Std Medium" pitchFamily="34" charset="0"/>
              </a:rPr>
              <a:t>?</a:t>
            </a: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>
              <a:latin typeface="Futura Std Medium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latin typeface="Futura Std Medium" pitchFamily="34" charset="0"/>
              </a:rPr>
              <a:t>What do you think your cans become when they are recycled</a:t>
            </a:r>
            <a:r>
              <a:rPr lang="en-GB" sz="2800" dirty="0" smtClean="0">
                <a:latin typeface="Futura Std Medium" pitchFamily="34" charset="0"/>
              </a:rPr>
              <a:t>?</a:t>
            </a: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>
              <a:solidFill>
                <a:srgbClr val="FFC000"/>
              </a:solidFill>
              <a:latin typeface="Futura Std Medium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latin typeface="Futura Std Medium" pitchFamily="34" charset="0"/>
              </a:rPr>
              <a:t>Can you think of a reason why we should recycle</a:t>
            </a:r>
            <a:r>
              <a:rPr lang="en-GB" sz="2800" dirty="0" smtClean="0">
                <a:latin typeface="Futura Std Medium" pitchFamily="34" charset="0"/>
              </a:rPr>
              <a:t>?</a:t>
            </a:r>
            <a:endParaRPr lang="en-GB" sz="3000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23" name="Picture 22" descr="Recycling Lesson Plans PPT Artwork-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157326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Futura Std Medium" pitchFamily="34" charset="0"/>
              </a:rPr>
              <a:t>What does ‘recycle’ mean?</a:t>
            </a:r>
          </a:p>
          <a:p>
            <a:pPr indent="0">
              <a:spcAft>
                <a:spcPts val="600"/>
              </a:spcAft>
              <a:buNone/>
            </a:pPr>
            <a:r>
              <a:rPr lang="en-GB" sz="2800" dirty="0" smtClean="0">
                <a:latin typeface="Futura Std Medium" pitchFamily="34" charset="0"/>
              </a:rPr>
              <a:t>To recycle an item means to use the item to make something new. </a:t>
            </a:r>
          </a:p>
          <a:p>
            <a:pPr>
              <a:buNone/>
            </a:pPr>
            <a:r>
              <a:rPr lang="en-GB" dirty="0" smtClean="0">
                <a:latin typeface="Futura Std Medium" pitchFamily="34" charset="0"/>
              </a:rPr>
              <a:t>Have you seen this symbol before?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Green Swoo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79166"/>
            <a:ext cx="1152128" cy="1001962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696544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If you see this symbol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on packaging there will be information on recycling.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5" descr="Recycling Lesson Plans PPT Artwork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4664"/>
            <a:ext cx="3207919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Futura Std Medium" pitchFamily="34" charset="0"/>
              </a:rPr>
              <a:t>Why should we recycle?</a:t>
            </a: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>
              <a:latin typeface="Futura Std Medium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131077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Futura Std Medium" pitchFamily="34" charset="0"/>
                <a:ea typeface="Calibri"/>
                <a:cs typeface="Times New Roman"/>
              </a:rPr>
              <a:t>Saves resources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1800" y="4131077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Futura Std Medium" pitchFamily="34" charset="0"/>
              </a:rPr>
              <a:t>S</a:t>
            </a:r>
            <a:r>
              <a:rPr lang="en-GB" sz="2800" dirty="0" smtClean="0">
                <a:latin typeface="Futura Std Medium" pitchFamily="34" charset="0"/>
                <a:ea typeface="Calibri"/>
                <a:cs typeface="Times New Roman"/>
              </a:rPr>
              <a:t>aves energy</a:t>
            </a:r>
            <a:endParaRPr lang="en-GB" sz="2800" dirty="0">
              <a:latin typeface="Futura Std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414908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Futura Std Medium" pitchFamily="34" charset="0"/>
                <a:ea typeface="Calibri"/>
                <a:cs typeface="Times New Roman"/>
              </a:rPr>
              <a:t>Protects the environment</a:t>
            </a:r>
            <a:endParaRPr lang="en-GB" sz="2800" dirty="0">
              <a:latin typeface="Futura Std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131077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Futura Std Medium" pitchFamily="34" charset="0"/>
                <a:ea typeface="Calibri"/>
                <a:cs typeface="Times New Roman"/>
              </a:rPr>
              <a:t>Reduces landfill</a:t>
            </a:r>
          </a:p>
        </p:txBody>
      </p:sp>
      <p:pic>
        <p:nvPicPr>
          <p:cNvPr id="15" name="Content Placeholder 5" descr="Recycling Lesson Plans PPT Artwork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2656"/>
            <a:ext cx="3207919" cy="720000"/>
          </a:xfrm>
          <a:prstGeom prst="rect">
            <a:avLst/>
          </a:prstGeom>
        </p:spPr>
      </p:pic>
      <p:pic>
        <p:nvPicPr>
          <p:cNvPr id="35842" name="Picture 2" descr="Spruce, Forest, Conifer, Tree, Nature, Moss, Back Light"/>
          <p:cNvPicPr>
            <a:picLocks noChangeAspect="1" noChangeArrowheads="1"/>
          </p:cNvPicPr>
          <p:nvPr/>
        </p:nvPicPr>
        <p:blipFill>
          <a:blip r:embed="rId4" cstate="print"/>
          <a:srcRect l="5636" r="29549"/>
          <a:stretch>
            <a:fillRect/>
          </a:stretch>
        </p:blipFill>
        <p:spPr bwMode="auto">
          <a:xfrm>
            <a:off x="755578" y="2420888"/>
            <a:ext cx="1656184" cy="1703513"/>
          </a:xfrm>
          <a:prstGeom prst="rect">
            <a:avLst/>
          </a:prstGeom>
          <a:noFill/>
        </p:spPr>
      </p:pic>
      <p:pic>
        <p:nvPicPr>
          <p:cNvPr id="35844" name="Picture 4" descr="Bulb, Electricity, Energy, Glass, Lamp, L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8923" y="2276872"/>
            <a:ext cx="1230766" cy="1889449"/>
          </a:xfrm>
          <a:prstGeom prst="rect">
            <a:avLst/>
          </a:prstGeom>
          <a:noFill/>
        </p:spPr>
      </p:pic>
      <p:pic>
        <p:nvPicPr>
          <p:cNvPr id="35846" name="Picture 6" descr="Squirrel, Animal, Cute, Rodents, Creature, Animal World"/>
          <p:cNvPicPr>
            <a:picLocks noChangeAspect="1" noChangeArrowheads="1"/>
          </p:cNvPicPr>
          <p:nvPr/>
        </p:nvPicPr>
        <p:blipFill>
          <a:blip r:embed="rId6" cstate="print"/>
          <a:srcRect l="10989" r="4762"/>
          <a:stretch>
            <a:fillRect/>
          </a:stretch>
        </p:blipFill>
        <p:spPr bwMode="auto">
          <a:xfrm>
            <a:off x="4788024" y="2348880"/>
            <a:ext cx="1656184" cy="1728192"/>
          </a:xfrm>
          <a:prstGeom prst="rect">
            <a:avLst/>
          </a:prstGeom>
          <a:noFill/>
        </p:spPr>
      </p:pic>
      <p:pic>
        <p:nvPicPr>
          <p:cNvPr id="35848" name="Picture 8" descr="https://wrappartners-production.s3.amazonaws.com/88/d2eda6/web0733_-_Lorry_unloading_at_landfill_site_-_Web_Version__72ppi.jpg?Signature=zCMlkGtxPBBn4yXEQH35noSpL9g%3D&amp;Expires=1452508603&amp;AWSAccessKeyId=10W1DCQZY01FCJJDEJG2"/>
          <p:cNvPicPr>
            <a:picLocks noChangeAspect="1" noChangeArrowheads="1"/>
          </p:cNvPicPr>
          <p:nvPr/>
        </p:nvPicPr>
        <p:blipFill>
          <a:blip r:embed="rId7" cstate="print"/>
          <a:srcRect t="17477" b="14004"/>
          <a:stretch>
            <a:fillRect/>
          </a:stretch>
        </p:blipFill>
        <p:spPr bwMode="auto">
          <a:xfrm>
            <a:off x="6911752" y="2348880"/>
            <a:ext cx="1656184" cy="169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500" dirty="0" smtClean="0">
                <a:latin typeface="Futura Std Medium" pitchFamily="34" charset="0"/>
              </a:rPr>
              <a:t>You can recycle:</a:t>
            </a: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>
              <a:latin typeface="Futura Std Medium" pitchFamily="34" charset="0"/>
            </a:endParaRPr>
          </a:p>
        </p:txBody>
      </p:sp>
      <p:pic>
        <p:nvPicPr>
          <p:cNvPr id="13" name="Picture 12" descr="Recycling Lesson Plans PPT Artwor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133" y="476752"/>
            <a:ext cx="6993259" cy="720000"/>
          </a:xfrm>
          <a:prstGeom prst="rect">
            <a:avLst/>
          </a:prstGeom>
        </p:spPr>
      </p:pic>
      <p:pic>
        <p:nvPicPr>
          <p:cNvPr id="32770" name="Picture 2" descr="https://wrappartners-production.s3.amazonaws.com/49/84f592/mixed_paper_rgb_port3.jpg?Signature=O4Mr8zw4Kk8AI5a8fLaceWVmodY%3D&amp;Expires=1452509133&amp;AWSAccessKeyId=10W1DCQZY01FCJJDEJ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1584176" cy="2376264"/>
          </a:xfrm>
          <a:prstGeom prst="rect">
            <a:avLst/>
          </a:prstGeom>
          <a:noFill/>
        </p:spPr>
      </p:pic>
      <p:sp>
        <p:nvSpPr>
          <p:cNvPr id="32774" name="AutoShape 6" descr="Food tins and Drink cans signage - tin &amp; cans icon (portrait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6" name="Picture 8" descr="https://wrappartners-production.s3.amazonaws.com/a0/be98ba/food_drink_rgb_port3.jpg?Signature=FmNeSvgczkthhRLHLrAPpMO3aC4%3D&amp;Expires=1452509485&amp;AWSAccessKeyId=10W1DCQZY01FCJJDEJ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3212976"/>
            <a:ext cx="1584175" cy="2376263"/>
          </a:xfrm>
          <a:prstGeom prst="rect">
            <a:avLst/>
          </a:prstGeom>
          <a:noFill/>
        </p:spPr>
      </p:pic>
      <p:pic>
        <p:nvPicPr>
          <p:cNvPr id="32778" name="Picture 10" descr="https://wrappartners-production.s3.amazonaws.com/e1/4be7ee/plastic_bottles_rgb_port3.jpg?Signature=lfKUu%2F0J2aEuvttE67O4E5bK%2F5M%3D&amp;Expires=1452509883&amp;AWSAccessKeyId=10W1DCQZY01FCJJDEJ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12977"/>
            <a:ext cx="1584175" cy="2376264"/>
          </a:xfrm>
          <a:prstGeom prst="rect">
            <a:avLst/>
          </a:prstGeom>
          <a:noFill/>
        </p:spPr>
      </p:pic>
      <p:pic>
        <p:nvPicPr>
          <p:cNvPr id="32780" name="Picture 12" descr="https://wrappartners-production.s3.amazonaws.com/9d/7bde5f/mixed_glass_rgb_port3.jpg?Signature=2t8LcJac6lwFeTieBmoMVDqGtmY%3D&amp;Expires=1452514934&amp;AWSAccessKeyId=10W1DCQZY01FCJJDEJG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212976"/>
            <a:ext cx="1584176" cy="2376264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573325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2600" dirty="0" smtClean="0">
                <a:solidFill>
                  <a:prstClr val="black"/>
                </a:solidFill>
                <a:latin typeface="Futura Std Medium" pitchFamily="34" charset="0"/>
              </a:rPr>
              <a:t>Can you think of things you throw away that are made of these materials</a:t>
            </a:r>
            <a:r>
              <a:rPr lang="en-GB" sz="2600" dirty="0" smtClean="0">
                <a:latin typeface="Futura Std Medium" pitchFamily="34" charset="0"/>
              </a:rPr>
              <a:t>?</a:t>
            </a:r>
            <a:endParaRPr lang="en-GB" sz="2600" dirty="0" smtClean="0">
              <a:solidFill>
                <a:prstClr val="black"/>
              </a:solidFill>
              <a:latin typeface="Futura Std Medium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1272242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600" dirty="0" smtClean="0">
                <a:latin typeface="Futura Std Medium" pitchFamily="34" charset="0"/>
              </a:rPr>
              <a:t>At home you may have your own bins and containers or you may share bins and containers with your neighbours.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dirty="0" smtClean="0">
                <a:latin typeface="Futura Std Medium" pitchFamily="34" charset="0"/>
              </a:rPr>
              <a:t>You may also be able to recycle:</a:t>
            </a:r>
            <a:endParaRPr lang="en-GB" sz="3500" dirty="0">
              <a:latin typeface="Futura Std Medium" pitchFamily="34" charset="0"/>
            </a:endParaRPr>
          </a:p>
        </p:txBody>
      </p:sp>
      <p:pic>
        <p:nvPicPr>
          <p:cNvPr id="19" name="Picture 18" descr="Recycling Lesson Plans PPT Artwor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133" y="476672"/>
            <a:ext cx="6993259" cy="720000"/>
          </a:xfrm>
          <a:prstGeom prst="rect">
            <a:avLst/>
          </a:prstGeom>
        </p:spPr>
      </p:pic>
      <p:pic>
        <p:nvPicPr>
          <p:cNvPr id="21" name="Picture 2" descr="https://wrappartners-production.s3.amazonaws.com/47/5dce41/aerosols_rgb_port3.jpg?Signature=xRTY5x%2BMooeTFJKyMY4%2BSwntuqA%3D&amp;Expires=1452510620&amp;AWSAccessKeyId=10W1DCQZY01FCJJDEJ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90" y="2171025"/>
            <a:ext cx="1584176" cy="2376264"/>
          </a:xfrm>
          <a:prstGeom prst="rect">
            <a:avLst/>
          </a:prstGeom>
          <a:noFill/>
        </p:spPr>
      </p:pic>
      <p:pic>
        <p:nvPicPr>
          <p:cNvPr id="30724" name="Picture 4" descr="https://wrappartners-production.s3.amazonaws.com/83/f8d693/cartons_rgb_port3.jpg?Signature=EiDiqm9Mo2ud32%2F8tdGvC%2FYbmuQ%3D&amp;Expires=1452510815&amp;AWSAccessKeyId=10W1DCQZY01FCJJDEJ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8958" y="2171025"/>
            <a:ext cx="1584175" cy="2376263"/>
          </a:xfrm>
          <a:prstGeom prst="rect">
            <a:avLst/>
          </a:prstGeom>
          <a:noFill/>
        </p:spPr>
      </p:pic>
      <p:pic>
        <p:nvPicPr>
          <p:cNvPr id="30726" name="Picture 6" descr="https://wrappartners-production.s3.amazonaws.com/2f/8a8b07/foil_trays_rgb_port3.jpg?Signature=k5dNdxPqOBKIMHtxzBFm5axNdS4%3D&amp;Expires=1452510980&amp;AWSAccessKeyId=10W1DCQZY01FCJJDEJ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2926" y="2132856"/>
            <a:ext cx="1588600" cy="2382902"/>
          </a:xfrm>
          <a:prstGeom prst="rect">
            <a:avLst/>
          </a:prstGeom>
          <a:noFill/>
        </p:spPr>
      </p:pic>
      <p:pic>
        <p:nvPicPr>
          <p:cNvPr id="30728" name="Picture 8" descr="https://wrappartners-production.s3.amazonaws.com/07/fe35aa/pack_nofilm_rgb_port3.jpg?Signature=GF87FRKRrbllS1p8DBsqTcbSjoo%3D&amp;Expires=1452511482&amp;AWSAccessKeyId=10W1DCQZY01FCJJDEJG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2774" y="3507646"/>
            <a:ext cx="1584176" cy="2378076"/>
          </a:xfrm>
          <a:prstGeom prst="rect">
            <a:avLst/>
          </a:prstGeom>
          <a:noFill/>
        </p:spPr>
      </p:pic>
      <p:pic>
        <p:nvPicPr>
          <p:cNvPr id="30730" name="Picture 10" descr="https://wrappartners-production.s3.amazonaws.com/b9/8c7bd9/Food_pxx_port1.jpg?Signature=dbwDVMzXb2fz5nAUKKdwMiMG8QA%3D&amp;Expires=1452511637&amp;AWSAccessKeyId=10W1DCQZY01FCJJDEJ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5142" y="3507646"/>
            <a:ext cx="1786197" cy="238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54452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Can you identify items that you can recycle around your home?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The class will be split into two groups.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A picture of a room will appear on the screen.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Each group will write down as many items as they can and the material it is made of e.g. shampoo bottle, plastic.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You will have 1 minute per room.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1 point will be awarded for each room to the group with the most correct answers.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The group with the most points at the end wins!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100" dirty="0" smtClean="0">
                <a:latin typeface="Futura Std Medium" pitchFamily="34" charset="0"/>
              </a:rPr>
              <a:t>Ready? Here we go...</a:t>
            </a:r>
          </a:p>
          <a:p>
            <a:pPr marL="0" indent="0" algn="ctr">
              <a:buNone/>
            </a:pPr>
            <a:endParaRPr lang="en-GB" dirty="0" smtClean="0">
              <a:latin typeface="Futura Std Medium" pitchFamily="34" charset="0"/>
            </a:endParaRPr>
          </a:p>
        </p:txBody>
      </p:sp>
      <p:pic>
        <p:nvPicPr>
          <p:cNvPr id="4" name="Picture 3" descr="More Titles-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418" y="296736"/>
            <a:ext cx="7475998" cy="7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thr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492"/>
          <a:stretch>
            <a:fillRect/>
          </a:stretch>
        </p:blipFill>
        <p:spPr>
          <a:xfrm>
            <a:off x="-1" y="1340768"/>
            <a:ext cx="9144001" cy="5112568"/>
          </a:xfrm>
        </p:spPr>
      </p:pic>
      <p:pic>
        <p:nvPicPr>
          <p:cNvPr id="5" name="Picture 4" descr="Recycling Lesson Plans PPT Artwork-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4664"/>
            <a:ext cx="3321978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6690</TotalTime>
  <Words>718</Words>
  <Application>Microsoft Office PowerPoint</Application>
  <PresentationFormat>On-screen Show (4:3)</PresentationFormat>
  <Paragraphs>131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Futura Std Medium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Lesson</dc:title>
  <dc:creator>Nicola Lindsay</dc:creator>
  <cp:lastModifiedBy>Nicola Lindsay</cp:lastModifiedBy>
  <cp:revision>459</cp:revision>
  <dcterms:created xsi:type="dcterms:W3CDTF">2015-11-13T09:44:32Z</dcterms:created>
  <dcterms:modified xsi:type="dcterms:W3CDTF">2016-02-15T11:04:17Z</dcterms:modified>
</cp:coreProperties>
</file>