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57" r:id="rId3"/>
    <p:sldId id="267" r:id="rId4"/>
    <p:sldId id="258" r:id="rId5"/>
    <p:sldId id="259" r:id="rId6"/>
    <p:sldId id="260" r:id="rId7"/>
    <p:sldId id="261" r:id="rId8"/>
    <p:sldId id="262" r:id="rId9"/>
    <p:sldId id="263"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17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32A"/>
    <a:srgbClr val="E94B5B"/>
    <a:srgbClr val="5AB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6"/>
    <p:restoredTop sz="64978" autoAdjust="0"/>
  </p:normalViewPr>
  <p:slideViewPr>
    <p:cSldViewPr snapToGrid="0" snapToObjects="1">
      <p:cViewPr varScale="1">
        <p:scale>
          <a:sx n="79" d="100"/>
          <a:sy n="79" d="100"/>
        </p:scale>
        <p:origin x="2622" y="84"/>
      </p:cViewPr>
      <p:guideLst>
        <p:guide pos="2177"/>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172D8-4D3E-C64B-8C3B-C85D8E17577E}" type="datetimeFigureOut">
              <a:rPr lang="en-US" smtClean="0"/>
              <a:t>4/19/2017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44A4A-FE17-2B4B-93C0-F9CFA9DD5970}" type="slidenum">
              <a:rPr lang="en-US" smtClean="0"/>
              <a:t>‹#›</a:t>
            </a:fld>
            <a:endParaRPr lang="en-US"/>
          </a:p>
        </p:txBody>
      </p:sp>
    </p:spTree>
    <p:extLst>
      <p:ext uri="{BB962C8B-B14F-4D97-AF65-F5344CB8AC3E}">
        <p14:creationId xmlns:p14="http://schemas.microsoft.com/office/powerpoint/2010/main" val="181653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a:t>
            </a:r>
            <a:r>
              <a:rPr lang="en-GB" baseline="0" dirty="0" smtClean="0"/>
              <a:t>s PowerPoint is designed to set the scene for your learners and can be edited to suit the needs of your lesson.</a:t>
            </a:r>
          </a:p>
          <a:p>
            <a:endParaRPr lang="en-GB" baseline="0" dirty="0" smtClean="0"/>
          </a:p>
          <a:p>
            <a:r>
              <a:rPr lang="en-GB" baseline="0" dirty="0" smtClean="0"/>
              <a:t>The 600,000 tonnes figure refers to both avoidable and unavoidable food waste. Avoidable food waste is what this lesson focuses on and included food that could have been eaten. Unavoidable food waste includes things like apple cores, skins and peelings – in other words food that couldn’t have been eaten.</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1</a:t>
            </a:fld>
            <a:endParaRPr lang="en-US"/>
          </a:p>
        </p:txBody>
      </p:sp>
    </p:spTree>
    <p:extLst>
      <p:ext uri="{BB962C8B-B14F-4D97-AF65-F5344CB8AC3E}">
        <p14:creationId xmlns:p14="http://schemas.microsoft.com/office/powerpoint/2010/main" val="479776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a:t>
            </a:r>
            <a:r>
              <a:rPr lang="en-GB" baseline="0" dirty="0" smtClean="0"/>
              <a:t> this slide to link to the main focus of the lesson – how can language be used to persuade people? Ask your learners what would persuade them not to throw away food?</a:t>
            </a:r>
          </a:p>
          <a:p>
            <a:endParaRPr lang="en-GB" baseline="0" dirty="0" smtClean="0"/>
          </a:p>
          <a:p>
            <a:r>
              <a:rPr lang="en-GB" baseline="0" dirty="0" smtClean="0"/>
              <a:t>For more information on the Scottish Government target please see -  http://www.zerowastescotland.org.uk/food-waste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11</a:t>
            </a:fld>
            <a:endParaRPr lang="en-US"/>
          </a:p>
        </p:txBody>
      </p:sp>
    </p:spTree>
    <p:extLst>
      <p:ext uri="{BB962C8B-B14F-4D97-AF65-F5344CB8AC3E}">
        <p14:creationId xmlns:p14="http://schemas.microsoft.com/office/powerpoint/2010/main" val="426513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than half’ refers</a:t>
            </a:r>
            <a:r>
              <a:rPr lang="en-GB" baseline="0" dirty="0" smtClean="0"/>
              <a:t> to the avoidable food waste as opposed to unavoidable food waste.</a:t>
            </a:r>
          </a:p>
          <a:p>
            <a:endParaRPr lang="en-GB" baseline="0" dirty="0" smtClean="0"/>
          </a:p>
          <a:p>
            <a:r>
              <a:rPr lang="en-GB" baseline="0" dirty="0" smtClean="0"/>
              <a:t>Ask your learners how big they think Murrayfield stadium is? Has anyone ever been?</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2</a:t>
            </a:fld>
            <a:endParaRPr lang="en-US"/>
          </a:p>
        </p:txBody>
      </p:sp>
    </p:spTree>
    <p:extLst>
      <p:ext uri="{BB962C8B-B14F-4D97-AF65-F5344CB8AC3E}">
        <p14:creationId xmlns:p14="http://schemas.microsoft.com/office/powerpoint/2010/main" val="22954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Roughly one third of the food produced in the world for human consumption every year — approximately 1.3 billion tonnes — gets lost or wasted.</a:t>
            </a:r>
          </a:p>
          <a:p>
            <a:endParaRPr lang="en-GB" dirty="0" smtClean="0"/>
          </a:p>
          <a:p>
            <a:r>
              <a:rPr lang="en-GB" dirty="0" smtClean="0"/>
              <a:t>For further information about</a:t>
            </a:r>
            <a:r>
              <a:rPr lang="en-GB" baseline="0" dirty="0" smtClean="0"/>
              <a:t> food waste on a global scale please see the FAO website - http://www.fao.org/food-loss-and-food-waste/en/ </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3</a:t>
            </a:fld>
            <a:endParaRPr lang="en-US"/>
          </a:p>
        </p:txBody>
      </p:sp>
    </p:spTree>
    <p:extLst>
      <p:ext uri="{BB962C8B-B14F-4D97-AF65-F5344CB8AC3E}">
        <p14:creationId xmlns:p14="http://schemas.microsoft.com/office/powerpoint/2010/main" val="233754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Have</a:t>
            </a:r>
            <a:r>
              <a:rPr lang="en-US" baseline="0" dirty="0" smtClean="0"/>
              <a:t> a discussion with your learners about how much effort goes into creating food. This could be in terms of the water used (12 liters is required to grow 1 tomato!), or the energy used to transport, store and package food, the land and soil space required, the human effort and impact.</a:t>
            </a:r>
          </a:p>
          <a:p>
            <a:pPr marL="0" indent="0">
              <a:buNone/>
            </a:pPr>
            <a:endParaRPr lang="en-US" baseline="0" dirty="0" smtClean="0"/>
          </a:p>
          <a:p>
            <a:pPr marL="0" indent="0">
              <a:buNone/>
            </a:pPr>
            <a:r>
              <a:rPr lang="en-US" baseline="0" dirty="0" smtClean="0"/>
              <a:t>If wasted food is put in the rubbish bin and goes to landfill it releases harmful greenhouse gases. If food waste is put in the food waste recycling bin these gases are captured and not released into the atmosphere. The level of detail required may be too much for your learners but the main point to stress is that wasted food lets off harmful gases in landfill which has a negative impact on our planet.</a:t>
            </a:r>
            <a:endParaRPr lang="en-US" dirty="0"/>
          </a:p>
        </p:txBody>
      </p:sp>
      <p:sp>
        <p:nvSpPr>
          <p:cNvPr id="4" name="Slide Number Placeholder 3"/>
          <p:cNvSpPr>
            <a:spLocks noGrp="1"/>
          </p:cNvSpPr>
          <p:nvPr>
            <p:ph type="sldNum" sz="quarter" idx="10"/>
          </p:nvPr>
        </p:nvSpPr>
        <p:spPr/>
        <p:txBody>
          <a:bodyPr/>
          <a:lstStyle/>
          <a:p>
            <a:fld id="{E6544A4A-FE17-2B4B-93C0-F9CFA9DD5970}" type="slidenum">
              <a:rPr lang="en-US" smtClean="0"/>
              <a:t>4</a:t>
            </a:fld>
            <a:endParaRPr lang="en-US"/>
          </a:p>
        </p:txBody>
      </p:sp>
    </p:spTree>
    <p:extLst>
      <p:ext uri="{BB962C8B-B14F-4D97-AF65-F5344CB8AC3E}">
        <p14:creationId xmlns:p14="http://schemas.microsoft.com/office/powerpoint/2010/main" val="192818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Scottish</a:t>
            </a:r>
            <a:r>
              <a:rPr lang="en-GB" baseline="0" dirty="0" smtClean="0"/>
              <a:t> specific figures referring to what </a:t>
            </a:r>
            <a:r>
              <a:rPr lang="en-GB" baseline="0" smtClean="0"/>
              <a:t>we waste in one year.</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5</a:t>
            </a:fld>
            <a:endParaRPr lang="en-US"/>
          </a:p>
        </p:txBody>
      </p:sp>
    </p:spTree>
    <p:extLst>
      <p:ext uri="{BB962C8B-B14F-4D97-AF65-F5344CB8AC3E}">
        <p14:creationId xmlns:p14="http://schemas.microsoft.com/office/powerpoint/2010/main" val="139078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44A4A-FE17-2B4B-93C0-F9CFA9DD5970}" type="slidenum">
              <a:rPr lang="en-US" smtClean="0"/>
              <a:t>6</a:t>
            </a:fld>
            <a:endParaRPr lang="en-US"/>
          </a:p>
        </p:txBody>
      </p:sp>
    </p:spTree>
    <p:extLst>
      <p:ext uri="{BB962C8B-B14F-4D97-AF65-F5344CB8AC3E}">
        <p14:creationId xmlns:p14="http://schemas.microsoft.com/office/powerpoint/2010/main" val="165591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money that could be saved if the food</a:t>
            </a:r>
            <a:r>
              <a:rPr lang="en-GB" baseline="0" dirty="0" smtClean="0"/>
              <a:t> was eaten instead of being thrown away. </a:t>
            </a:r>
            <a:r>
              <a:rPr lang="en-GB" dirty="0" smtClean="0"/>
              <a:t>The average</a:t>
            </a:r>
            <a:r>
              <a:rPr lang="en-GB" baseline="0" dirty="0" smtClean="0"/>
              <a:t> household in Scotland could save £460, for an individual this is £200 and for a family of 4 the potential savings rise to £700.</a:t>
            </a:r>
          </a:p>
          <a:p>
            <a:endParaRPr lang="en-GB" baseline="0" dirty="0" smtClean="0"/>
          </a:p>
          <a:p>
            <a:r>
              <a:rPr lang="en-GB" baseline="0" dirty="0" smtClean="0"/>
              <a:t>On a national level, Scottish households waste £1.1 billion worth of food every year.</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8</a:t>
            </a:fld>
            <a:endParaRPr lang="en-US"/>
          </a:p>
        </p:txBody>
      </p:sp>
    </p:spTree>
    <p:extLst>
      <p:ext uri="{BB962C8B-B14F-4D97-AF65-F5344CB8AC3E}">
        <p14:creationId xmlns:p14="http://schemas.microsoft.com/office/powerpoint/2010/main" val="220306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9</a:t>
            </a:fld>
            <a:endParaRPr lang="en-US"/>
          </a:p>
        </p:txBody>
      </p:sp>
    </p:spTree>
    <p:extLst>
      <p:ext uri="{BB962C8B-B14F-4D97-AF65-F5344CB8AC3E}">
        <p14:creationId xmlns:p14="http://schemas.microsoft.com/office/powerpoint/2010/main" val="413554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figure is calculated</a:t>
            </a:r>
            <a:r>
              <a:rPr lang="en-GB" baseline="0" dirty="0" smtClean="0"/>
              <a:t> in terms of CO2 emissions and compares the gases emitted by food waste and the gases emitted by cars.</a:t>
            </a:r>
          </a:p>
          <a:p>
            <a:r>
              <a:rPr lang="en-GB" baseline="0" dirty="0" smtClean="0"/>
              <a:t>Draw on discussions from slide 4 to explain this point further.</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10</a:t>
            </a:fld>
            <a:endParaRPr lang="en-US"/>
          </a:p>
        </p:txBody>
      </p:sp>
    </p:spTree>
    <p:extLst>
      <p:ext uri="{BB962C8B-B14F-4D97-AF65-F5344CB8AC3E}">
        <p14:creationId xmlns:p14="http://schemas.microsoft.com/office/powerpoint/2010/main" val="366492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337462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12522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6355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2285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3F0CE-DECC-E24F-A14B-8D14B0F387AC}"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49996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93F0CE-DECC-E24F-A14B-8D14B0F387AC}"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90372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93F0CE-DECC-E24F-A14B-8D14B0F387AC}"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58214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93F0CE-DECC-E24F-A14B-8D14B0F387AC}"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4682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3F0CE-DECC-E24F-A14B-8D14B0F387AC}"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3083768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1134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8518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F0CE-DECC-E24F-A14B-8D14B0F387AC}" type="datetimeFigureOut">
              <a:rPr lang="en-US" smtClean="0"/>
              <a:t>4/19/2017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4ED4D-5826-0042-80E2-53EDDB01B7C2}" type="slidenum">
              <a:rPr lang="en-US" smtClean="0"/>
              <a:t>‹#›</a:t>
            </a:fld>
            <a:endParaRPr lang="en-US"/>
          </a:p>
        </p:txBody>
      </p:sp>
    </p:spTree>
    <p:extLst>
      <p:ext uri="{BB962C8B-B14F-4D97-AF65-F5344CB8AC3E}">
        <p14:creationId xmlns:p14="http://schemas.microsoft.com/office/powerpoint/2010/main" val="2000879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054" y="2322361"/>
            <a:ext cx="5963227" cy="32899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
        <p:nvSpPr>
          <p:cNvPr id="5" name="Rounded Rectangular Callout 4"/>
          <p:cNvSpPr>
            <a:spLocks noChangeAspect="1"/>
          </p:cNvSpPr>
          <p:nvPr/>
        </p:nvSpPr>
        <p:spPr>
          <a:xfrm>
            <a:off x="612912" y="601200"/>
            <a:ext cx="3860233"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In </a:t>
            </a:r>
            <a:r>
              <a:rPr lang="en-US" b="1" dirty="0" smtClean="0">
                <a:solidFill>
                  <a:schemeClr val="bg1"/>
                </a:solidFill>
                <a:latin typeface="Arial" charset="0"/>
                <a:ea typeface="Arial" charset="0"/>
                <a:cs typeface="Arial" charset="0"/>
              </a:rPr>
              <a:t>Scotland, </a:t>
            </a:r>
            <a:r>
              <a:rPr lang="en-US" b="1" dirty="0">
                <a:solidFill>
                  <a:schemeClr val="bg1"/>
                </a:solidFill>
                <a:latin typeface="Arial" charset="0"/>
                <a:ea typeface="Arial" charset="0"/>
                <a:cs typeface="Arial" charset="0"/>
              </a:rPr>
              <a:t>we throw away 600,000 </a:t>
            </a:r>
            <a:r>
              <a:rPr lang="en-US" b="1" dirty="0" err="1">
                <a:solidFill>
                  <a:schemeClr val="bg1"/>
                </a:solidFill>
                <a:latin typeface="Arial" charset="0"/>
                <a:ea typeface="Arial" charset="0"/>
                <a:cs typeface="Arial" charset="0"/>
              </a:rPr>
              <a:t>tonnes</a:t>
            </a:r>
            <a:r>
              <a:rPr lang="en-US" b="1" dirty="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of food every year from our </a:t>
            </a:r>
            <a:r>
              <a:rPr lang="en-US" dirty="0" smtClean="0">
                <a:solidFill>
                  <a:schemeClr val="bg1"/>
                </a:solidFill>
                <a:latin typeface="Arial" charset="0"/>
                <a:ea typeface="Arial" charset="0"/>
                <a:cs typeface="Arial" charset="0"/>
              </a:rPr>
              <a:t>homes.</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13233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4845"/>
            <a:ext cx="9144000" cy="2110815"/>
          </a:xfrm>
          <a:prstGeom prst="rect">
            <a:avLst/>
          </a:prstGeom>
        </p:spPr>
      </p:pic>
      <p:sp>
        <p:nvSpPr>
          <p:cNvPr id="10" name="Rounded Rectangular Callout 4"/>
          <p:cNvSpPr>
            <a:spLocks noChangeAspect="1"/>
          </p:cNvSpPr>
          <p:nvPr/>
        </p:nvSpPr>
        <p:spPr>
          <a:xfrm>
            <a:off x="612913" y="601200"/>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If we saved all the avoidable food waste </a:t>
            </a:r>
            <a:r>
              <a:rPr lang="en-US" dirty="0">
                <a:solidFill>
                  <a:schemeClr val="bg1"/>
                </a:solidFill>
                <a:latin typeface="Arial" charset="0"/>
                <a:ea typeface="Arial" charset="0"/>
                <a:cs typeface="Arial" charset="0"/>
              </a:rPr>
              <a:t>from the bin in Scotland</a:t>
            </a:r>
            <a:r>
              <a:rPr lang="en-US" dirty="0" smtClean="0">
                <a:solidFill>
                  <a:schemeClr val="bg1"/>
                </a:solidFill>
                <a:latin typeface="Arial" charset="0"/>
                <a:ea typeface="Arial" charset="0"/>
                <a:cs typeface="Arial" charset="0"/>
              </a:rPr>
              <a:t>...</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11" name="Rounded Rectangular Callout 4"/>
          <p:cNvSpPr>
            <a:spLocks noChangeAspect="1"/>
          </p:cNvSpPr>
          <p:nvPr/>
        </p:nvSpPr>
        <p:spPr>
          <a:xfrm flipH="1">
            <a:off x="5419509" y="1609336"/>
            <a:ext cx="3153849"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...it would have </a:t>
            </a:r>
            <a:r>
              <a:rPr lang="en-US" b="1" dirty="0" smtClean="0">
                <a:solidFill>
                  <a:schemeClr val="bg1"/>
                </a:solidFill>
                <a:latin typeface="Arial" charset="0"/>
                <a:ea typeface="Arial" charset="0"/>
                <a:cs typeface="Arial" charset="0"/>
              </a:rPr>
              <a:t>the same </a:t>
            </a:r>
            <a:r>
              <a:rPr lang="en-US" b="1" dirty="0">
                <a:solidFill>
                  <a:schemeClr val="bg1"/>
                </a:solidFill>
                <a:latin typeface="Arial" charset="0"/>
                <a:ea typeface="Arial" charset="0"/>
                <a:cs typeface="Arial" charset="0"/>
              </a:rPr>
              <a:t>positive environmental impact </a:t>
            </a:r>
            <a:r>
              <a:rPr lang="en-US" dirty="0">
                <a:solidFill>
                  <a:schemeClr val="bg1"/>
                </a:solidFill>
                <a:latin typeface="Arial" charset="0"/>
                <a:ea typeface="Arial" charset="0"/>
                <a:cs typeface="Arial" charset="0"/>
              </a:rPr>
              <a:t>as taking 1 in 4 cars off the </a:t>
            </a:r>
            <a:r>
              <a:rPr lang="en-US" dirty="0" smtClean="0">
                <a:solidFill>
                  <a:schemeClr val="bg1"/>
                </a:solidFill>
                <a:latin typeface="Arial" charset="0"/>
                <a:ea typeface="Arial" charset="0"/>
                <a:cs typeface="Arial" charset="0"/>
              </a:rPr>
              <a:t>road.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15302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sp>
        <p:nvSpPr>
          <p:cNvPr id="8" name="Rounded Rectangular Callout 4"/>
          <p:cNvSpPr>
            <a:spLocks noChangeAspect="1"/>
          </p:cNvSpPr>
          <p:nvPr/>
        </p:nvSpPr>
        <p:spPr>
          <a:xfrm flipH="1">
            <a:off x="5841211" y="2288604"/>
            <a:ext cx="2548702"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7991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31370 h 1798456"/>
              <a:gd name="connsiteX1" fmla="*/ 365482 w 5678557"/>
              <a:gd name="connsiteY1" fmla="*/ 0 h 1798456"/>
              <a:gd name="connsiteX2" fmla="*/ 5347383 w 5678557"/>
              <a:gd name="connsiteY2" fmla="*/ 4488 h 1798456"/>
              <a:gd name="connsiteX3" fmla="*/ 5678557 w 5678557"/>
              <a:gd name="connsiteY3" fmla="*/ 231370 h 1798456"/>
              <a:gd name="connsiteX4" fmla="*/ 5678557 w 5678557"/>
              <a:gd name="connsiteY4" fmla="*/ 1159017 h 1798456"/>
              <a:gd name="connsiteX5" fmla="*/ 5678557 w 5678557"/>
              <a:gd name="connsiteY5" fmla="*/ 1159012 h 1798456"/>
              <a:gd name="connsiteX6" fmla="*/ 5329613 w 5678557"/>
              <a:gd name="connsiteY6" fmla="*/ 1395966 h 1798456"/>
              <a:gd name="connsiteX7" fmla="*/ 3038572 w 5678557"/>
              <a:gd name="connsiteY7" fmla="*/ 1397557 h 1798456"/>
              <a:gd name="connsiteX8" fmla="*/ 3122830 w 5678557"/>
              <a:gd name="connsiteY8" fmla="*/ 1798456 h 1798456"/>
              <a:gd name="connsiteX9" fmla="*/ 2679911 w 5678557"/>
              <a:gd name="connsiteY9" fmla="*/ 1397557 h 1798456"/>
              <a:gd name="connsiteX10" fmla="*/ 376641 w 5678557"/>
              <a:gd name="connsiteY10" fmla="*/ 1395966 h 1798456"/>
              <a:gd name="connsiteX11" fmla="*/ 0 w 5678557"/>
              <a:gd name="connsiteY11" fmla="*/ 1159012 h 1798456"/>
              <a:gd name="connsiteX12" fmla="*/ 0 w 5678557"/>
              <a:gd name="connsiteY12" fmla="*/ 1166043 h 1798456"/>
              <a:gd name="connsiteX13" fmla="*/ 0 w 5678557"/>
              <a:gd name="connsiteY13" fmla="*/ 231370 h 1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8456">
                <a:moveTo>
                  <a:pt x="0" y="231370"/>
                </a:moveTo>
                <a:cubicBezTo>
                  <a:pt x="0" y="103285"/>
                  <a:pt x="119690" y="3513"/>
                  <a:pt x="365482" y="0"/>
                </a:cubicBezTo>
                <a:lnTo>
                  <a:pt x="5347383" y="4488"/>
                </a:lnTo>
                <a:cubicBezTo>
                  <a:pt x="5475468" y="4488"/>
                  <a:pt x="5678557" y="57616"/>
                  <a:pt x="5678557" y="231370"/>
                </a:cubicBezTo>
                <a:lnTo>
                  <a:pt x="5678557" y="1159017"/>
                </a:lnTo>
                <a:lnTo>
                  <a:pt x="5678557" y="1159012"/>
                </a:lnTo>
                <a:cubicBezTo>
                  <a:pt x="5678557" y="1332766"/>
                  <a:pt x="5457698" y="1395966"/>
                  <a:pt x="5329613" y="1395966"/>
                </a:cubicBezTo>
                <a:lnTo>
                  <a:pt x="3038572" y="1397557"/>
                </a:lnTo>
                <a:lnTo>
                  <a:pt x="3122830" y="1798456"/>
                </a:lnTo>
                <a:lnTo>
                  <a:pt x="2679911" y="1397557"/>
                </a:lnTo>
                <a:lnTo>
                  <a:pt x="376641" y="1395966"/>
                </a:lnTo>
                <a:cubicBezTo>
                  <a:pt x="103154" y="1392453"/>
                  <a:pt x="0" y="1287097"/>
                  <a:pt x="0" y="1159012"/>
                </a:cubicBezTo>
                <a:lnTo>
                  <a:pt x="0" y="1166043"/>
                </a:lnTo>
                <a:lnTo>
                  <a:pt x="0" y="231370"/>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a:t>
            </a:r>
            <a:r>
              <a:rPr lang="en-US" dirty="0">
                <a:solidFill>
                  <a:schemeClr val="bg1"/>
                </a:solidFill>
                <a:latin typeface="Arial" charset="0"/>
                <a:ea typeface="Arial" charset="0"/>
                <a:cs typeface="Arial" charset="0"/>
              </a:rPr>
              <a:t>what can you do to help</a:t>
            </a:r>
            <a:r>
              <a:rPr lang="en-US" dirty="0" smtClean="0">
                <a:solidFill>
                  <a:schemeClr val="bg1"/>
                </a:solidFill>
                <a:latin typeface="Arial" charset="0"/>
                <a:ea typeface="Arial" charset="0"/>
                <a:cs typeface="Arial" charset="0"/>
              </a:rPr>
              <a:t>?</a:t>
            </a:r>
          </a:p>
          <a:p>
            <a:pPr>
              <a:spcAft>
                <a:spcPts val="25"/>
              </a:spcAft>
            </a:pPr>
            <a:endParaRPr lang="en-US"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612913" y="601200"/>
            <a:ext cx="3283584"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The Scottish Government has pledged </a:t>
            </a:r>
            <a:r>
              <a:rPr lang="en-US" dirty="0">
                <a:solidFill>
                  <a:schemeClr val="bg1"/>
                </a:solidFill>
                <a:latin typeface="Arial" charset="0"/>
                <a:ea typeface="Arial" charset="0"/>
                <a:cs typeface="Arial" charset="0"/>
              </a:rPr>
              <a:t>to reduce food waste in Scotland by 33</a:t>
            </a:r>
            <a:r>
              <a:rPr lang="en-US" dirty="0" smtClean="0">
                <a:solidFill>
                  <a:schemeClr val="bg1"/>
                </a:solidFill>
                <a:latin typeface="Arial" charset="0"/>
                <a:ea typeface="Arial" charset="0"/>
                <a:cs typeface="Arial" charset="0"/>
              </a:rPr>
              <a:t>%</a:t>
            </a:r>
          </a:p>
          <a:p>
            <a:pPr>
              <a:spcAft>
                <a:spcPts val="25"/>
              </a:spcAft>
            </a:pPr>
            <a:r>
              <a:rPr lang="en-US" dirty="0" smtClean="0">
                <a:solidFill>
                  <a:schemeClr val="bg1"/>
                </a:solidFill>
                <a:latin typeface="Arial" charset="0"/>
                <a:ea typeface="Arial" charset="0"/>
                <a:cs typeface="Arial" charset="0"/>
              </a:rPr>
              <a:t>by </a:t>
            </a:r>
            <a:r>
              <a:rPr lang="en-US" dirty="0">
                <a:solidFill>
                  <a:schemeClr val="bg1"/>
                </a:solidFill>
                <a:latin typeface="Arial" charset="0"/>
                <a:ea typeface="Arial" charset="0"/>
                <a:cs typeface="Arial" charset="0"/>
              </a:rPr>
              <a:t>2025...</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840" y="1991502"/>
            <a:ext cx="4721380" cy="43279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13709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04" y="1475455"/>
            <a:ext cx="6480000" cy="4007645"/>
          </a:xfrm>
          <a:prstGeom prst="rect">
            <a:avLst/>
          </a:prstGeom>
        </p:spPr>
      </p:pic>
      <p:sp>
        <p:nvSpPr>
          <p:cNvPr id="9" name="Rounded Rectangular Callout 4"/>
          <p:cNvSpPr>
            <a:spLocks noChangeAspect="1"/>
          </p:cNvSpPr>
          <p:nvPr/>
        </p:nvSpPr>
        <p:spPr>
          <a:xfrm flipH="1">
            <a:off x="5572431" y="1567554"/>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M</a:t>
            </a:r>
            <a:r>
              <a:rPr lang="en-US" b="1" dirty="0" smtClean="0">
                <a:solidFill>
                  <a:schemeClr val="bg1"/>
                </a:solidFill>
                <a:latin typeface="Arial" charset="0"/>
                <a:ea typeface="Arial" charset="0"/>
                <a:cs typeface="Arial" charset="0"/>
              </a:rPr>
              <a:t>ore </a:t>
            </a:r>
            <a:r>
              <a:rPr lang="en-US" b="1" dirty="0">
                <a:solidFill>
                  <a:schemeClr val="bg1"/>
                </a:solidFill>
                <a:latin typeface="Arial" charset="0"/>
                <a:ea typeface="Arial" charset="0"/>
                <a:cs typeface="Arial" charset="0"/>
              </a:rPr>
              <a:t>than half of this </a:t>
            </a:r>
            <a:r>
              <a:rPr lang="en-US" dirty="0">
                <a:solidFill>
                  <a:schemeClr val="bg1"/>
                </a:solidFill>
                <a:latin typeface="Arial" charset="0"/>
                <a:ea typeface="Arial" charset="0"/>
                <a:cs typeface="Arial" charset="0"/>
              </a:rPr>
              <a:t>is food that could have been </a:t>
            </a:r>
            <a:r>
              <a:rPr lang="en-US" dirty="0" smtClean="0">
                <a:solidFill>
                  <a:schemeClr val="bg1"/>
                </a:solidFill>
                <a:latin typeface="Arial" charset="0"/>
                <a:ea typeface="Arial" charset="0"/>
                <a:cs typeface="Arial" charset="0"/>
              </a:rPr>
              <a:t>eaten…</a:t>
            </a: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sp>
        <p:nvSpPr>
          <p:cNvPr id="10" name="Rounded Rectangular Callout 4"/>
          <p:cNvSpPr>
            <a:spLocks noChangeAspect="1"/>
          </p:cNvSpPr>
          <p:nvPr/>
        </p:nvSpPr>
        <p:spPr>
          <a:xfrm>
            <a:off x="612913" y="601200"/>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This is enough to fill up </a:t>
            </a:r>
            <a:r>
              <a:rPr lang="en-US" dirty="0" err="1">
                <a:solidFill>
                  <a:schemeClr val="bg1"/>
                </a:solidFill>
                <a:latin typeface="Arial" charset="0"/>
                <a:ea typeface="Arial" charset="0"/>
                <a:cs typeface="Arial" charset="0"/>
              </a:rPr>
              <a:t>Murrayfield</a:t>
            </a:r>
            <a:r>
              <a:rPr lang="en-US" dirty="0">
                <a:solidFill>
                  <a:schemeClr val="bg1"/>
                </a:solidFill>
                <a:latin typeface="Arial" charset="0"/>
                <a:ea typeface="Arial" charset="0"/>
                <a:cs typeface="Arial" charset="0"/>
              </a:rPr>
              <a:t> stadium 4 </a:t>
            </a:r>
            <a:r>
              <a:rPr lang="en-US" dirty="0" smtClean="0">
                <a:solidFill>
                  <a:schemeClr val="bg1"/>
                </a:solidFill>
                <a:latin typeface="Arial" charset="0"/>
                <a:ea typeface="Arial" charset="0"/>
                <a:cs typeface="Arial" charset="0"/>
              </a:rPr>
              <a:t>times</a:t>
            </a:r>
            <a:r>
              <a:rPr lang="en-US" dirty="0">
                <a:solidFill>
                  <a:schemeClr val="bg1"/>
                </a:solidFill>
                <a:latin typeface="Arial" charset="0"/>
                <a:ea typeface="Arial" charset="0"/>
                <a:cs typeface="Arial" charset="0"/>
              </a:rPr>
              <a:t> </a:t>
            </a:r>
            <a:r>
              <a:rPr lang="en-US" dirty="0" smtClean="0">
                <a:solidFill>
                  <a:schemeClr val="bg1"/>
                </a:solidFill>
                <a:latin typeface="Arial" charset="0"/>
                <a:ea typeface="Arial" charset="0"/>
                <a:cs typeface="Arial" charset="0"/>
              </a:rPr>
              <a:t>over.</a:t>
            </a:r>
            <a:endParaRPr lang="en-US"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201839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
        <p:nvSpPr>
          <p:cNvPr id="6" name="Rounded Rectangular Callout 4"/>
          <p:cNvSpPr>
            <a:spLocks noChangeAspect="1"/>
          </p:cNvSpPr>
          <p:nvPr/>
        </p:nvSpPr>
        <p:spPr>
          <a:xfrm>
            <a:off x="1328928" y="517493"/>
            <a:ext cx="3860233"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smtClean="0">
                <a:solidFill>
                  <a:schemeClr val="bg1"/>
                </a:solidFill>
                <a:latin typeface="Arial" charset="0"/>
                <a:ea typeface="Arial" charset="0"/>
                <a:cs typeface="Arial" charset="0"/>
              </a:rPr>
              <a:t>1/3 of food produced </a:t>
            </a:r>
            <a:r>
              <a:rPr lang="en-US" dirty="0" smtClean="0">
                <a:solidFill>
                  <a:schemeClr val="bg1"/>
                </a:solidFill>
                <a:latin typeface="Arial" charset="0"/>
                <a:ea typeface="Arial" charset="0"/>
                <a:cs typeface="Arial" charset="0"/>
              </a:rPr>
              <a:t>globally is lost or wasted…</a:t>
            </a: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736" y="2000250"/>
            <a:ext cx="3447128" cy="3412998"/>
          </a:xfrm>
          <a:prstGeom prst="rect">
            <a:avLst/>
          </a:prstGeom>
        </p:spPr>
      </p:pic>
    </p:spTree>
    <p:extLst>
      <p:ext uri="{BB962C8B-B14F-4D97-AF65-F5344CB8AC3E}">
        <p14:creationId xmlns:p14="http://schemas.microsoft.com/office/powerpoint/2010/main" val="1892134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7761" y="839264"/>
            <a:ext cx="4048095" cy="6212362"/>
          </a:xfrm>
          <a:prstGeom prst="rect">
            <a:avLst/>
          </a:prstGeom>
        </p:spPr>
      </p:pic>
      <p:sp>
        <p:nvSpPr>
          <p:cNvPr id="5" name="Rounded Rectangular Callout 4"/>
          <p:cNvSpPr>
            <a:spLocks noChangeAspect="1"/>
          </p:cNvSpPr>
          <p:nvPr/>
        </p:nvSpPr>
        <p:spPr>
          <a:xfrm>
            <a:off x="86099" y="230892"/>
            <a:ext cx="4320000"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When we waste </a:t>
            </a:r>
            <a:r>
              <a:rPr lang="en-US" b="1" dirty="0" smtClean="0">
                <a:solidFill>
                  <a:schemeClr val="bg1"/>
                </a:solidFill>
                <a:latin typeface="Arial" charset="0"/>
                <a:ea typeface="Arial" charset="0"/>
                <a:cs typeface="Arial" charset="0"/>
              </a:rPr>
              <a:t>food, </a:t>
            </a:r>
            <a:r>
              <a:rPr lang="en-US" b="1" dirty="0">
                <a:solidFill>
                  <a:schemeClr val="bg1"/>
                </a:solidFill>
                <a:latin typeface="Arial" charset="0"/>
                <a:ea typeface="Arial" charset="0"/>
                <a:cs typeface="Arial" charset="0"/>
              </a:rPr>
              <a:t>we waste </a:t>
            </a:r>
            <a:r>
              <a:rPr lang="en-US" dirty="0">
                <a:solidFill>
                  <a:schemeClr val="bg1"/>
                </a:solidFill>
                <a:latin typeface="Arial" charset="0"/>
                <a:ea typeface="Arial" charset="0"/>
                <a:cs typeface="Arial" charset="0"/>
              </a:rPr>
              <a:t>all the energy </a:t>
            </a:r>
            <a:r>
              <a:rPr lang="en-US" dirty="0" smtClean="0">
                <a:solidFill>
                  <a:schemeClr val="bg1"/>
                </a:solidFill>
                <a:latin typeface="Arial" charset="0"/>
                <a:ea typeface="Arial" charset="0"/>
                <a:cs typeface="Arial" charset="0"/>
              </a:rPr>
              <a:t>and </a:t>
            </a:r>
            <a:r>
              <a:rPr lang="en-US" dirty="0">
                <a:solidFill>
                  <a:schemeClr val="bg1"/>
                </a:solidFill>
                <a:latin typeface="Arial" charset="0"/>
                <a:ea typeface="Arial" charset="0"/>
                <a:cs typeface="Arial" charset="0"/>
              </a:rPr>
              <a:t>resources that go into producing it</a:t>
            </a:r>
            <a:r>
              <a:rPr lang="en-US" dirty="0" smtClean="0">
                <a:solidFill>
                  <a:schemeClr val="bg1"/>
                </a:solidFill>
                <a:latin typeface="Arial" charset="0"/>
                <a:ea typeface="Arial" charset="0"/>
                <a:cs typeface="Arial" charset="0"/>
              </a:rPr>
              <a:t>…</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9" name="Rounded Rectangular Callout 4"/>
          <p:cNvSpPr>
            <a:spLocks noChangeAspect="1"/>
          </p:cNvSpPr>
          <p:nvPr/>
        </p:nvSpPr>
        <p:spPr>
          <a:xfrm flipH="1">
            <a:off x="6354436" y="230892"/>
            <a:ext cx="2447372"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Wasted food also lets off </a:t>
            </a:r>
            <a:r>
              <a:rPr lang="en-US" dirty="0">
                <a:solidFill>
                  <a:schemeClr val="bg1"/>
                </a:solidFill>
                <a:latin typeface="Arial" charset="0"/>
                <a:ea typeface="Arial" charset="0"/>
                <a:cs typeface="Arial" charset="0"/>
              </a:rPr>
              <a:t>harmful gases in landfill...</a:t>
            </a:r>
          </a:p>
          <a:p>
            <a:pPr>
              <a:spcAft>
                <a:spcPts val="25"/>
              </a:spcAft>
            </a:pPr>
            <a:endParaRPr lang="en-US" dirty="0" smtClean="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p:txBody>
      </p:sp>
      <p:sp>
        <p:nvSpPr>
          <p:cNvPr id="10" name="Rounded Rectangular Callout 4"/>
          <p:cNvSpPr>
            <a:spLocks noChangeAspect="1"/>
          </p:cNvSpPr>
          <p:nvPr/>
        </p:nvSpPr>
        <p:spPr>
          <a:xfrm>
            <a:off x="892744" y="5408612"/>
            <a:ext cx="2133424" cy="119026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smtClean="0">
              <a:solidFill>
                <a:schemeClr val="bg1"/>
              </a:solidFill>
              <a:latin typeface="Arial" charset="0"/>
              <a:ea typeface="Arial" charset="0"/>
              <a:cs typeface="Arial" charset="0"/>
            </a:endParaRPr>
          </a:p>
          <a:p>
            <a:pPr>
              <a:spcAft>
                <a:spcPts val="25"/>
              </a:spcAft>
            </a:pPr>
            <a:r>
              <a:rPr lang="en-US" b="1" dirty="0">
                <a:solidFill>
                  <a:schemeClr val="bg1"/>
                </a:solidFill>
                <a:latin typeface="Arial" charset="0"/>
                <a:ea typeface="Arial" charset="0"/>
                <a:cs typeface="Arial" charset="0"/>
              </a:rPr>
              <a:t>...this is bad </a:t>
            </a:r>
            <a:r>
              <a:rPr lang="en-US" dirty="0">
                <a:solidFill>
                  <a:schemeClr val="bg1"/>
                </a:solidFill>
                <a:latin typeface="Arial" charset="0"/>
                <a:ea typeface="Arial" charset="0"/>
                <a:cs typeface="Arial" charset="0"/>
              </a:rPr>
              <a:t>for our </a:t>
            </a:r>
            <a:r>
              <a:rPr lang="en-US" dirty="0" smtClean="0">
                <a:solidFill>
                  <a:schemeClr val="bg1"/>
                </a:solidFill>
                <a:latin typeface="Arial" charset="0"/>
                <a:ea typeface="Arial" charset="0"/>
                <a:cs typeface="Arial" charset="0"/>
              </a:rPr>
              <a:t>environment.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1944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609" y="2369128"/>
            <a:ext cx="5371285" cy="3586708"/>
          </a:xfrm>
          <a:prstGeom prst="rect">
            <a:avLst/>
          </a:prstGeom>
        </p:spPr>
      </p:pic>
      <p:sp>
        <p:nvSpPr>
          <p:cNvPr id="5" name="Rounded Rectangular Callout 4"/>
          <p:cNvSpPr>
            <a:spLocks noChangeAspect="1"/>
          </p:cNvSpPr>
          <p:nvPr/>
        </p:nvSpPr>
        <p:spPr>
          <a:xfrm>
            <a:off x="612913" y="433553"/>
            <a:ext cx="2960757"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811696 h 1929848"/>
              <a:gd name="connsiteX14" fmla="*/ 0 w 5678557"/>
              <a:gd name="connsiteY14"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2983380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404278 w 5678557"/>
              <a:gd name="connsiteY6" fmla="*/ 1397270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7271 h 1848741"/>
              <a:gd name="connsiteX11" fmla="*/ 0 w 5678557"/>
              <a:gd name="connsiteY11" fmla="*/ 1159560 h 1848741"/>
              <a:gd name="connsiteX12" fmla="*/ 0 w 5678557"/>
              <a:gd name="connsiteY12" fmla="*/ 1159565 h 1848741"/>
              <a:gd name="connsiteX13" fmla="*/ 0 w 5678557"/>
              <a:gd name="connsiteY13" fmla="*/ 231918 h 184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848741">
                <a:moveTo>
                  <a:pt x="0" y="231918"/>
                </a:moveTo>
                <a:cubicBezTo>
                  <a:pt x="0" y="103833"/>
                  <a:pt x="60521" y="5793"/>
                  <a:pt x="282751" y="0"/>
                </a:cubicBezTo>
                <a:lnTo>
                  <a:pt x="5387333" y="5793"/>
                </a:lnTo>
                <a:cubicBezTo>
                  <a:pt x="5612704" y="11587"/>
                  <a:pt x="5678557" y="103833"/>
                  <a:pt x="5678557" y="231918"/>
                </a:cubicBezTo>
                <a:lnTo>
                  <a:pt x="5678557" y="1159565"/>
                </a:lnTo>
                <a:lnTo>
                  <a:pt x="5678557" y="1159560"/>
                </a:lnTo>
                <a:cubicBezTo>
                  <a:pt x="5678557" y="1287645"/>
                  <a:pt x="5626034" y="1408857"/>
                  <a:pt x="5387335" y="1403063"/>
                </a:cubicBezTo>
                <a:lnTo>
                  <a:pt x="2983380" y="1403900"/>
                </a:lnTo>
                <a:lnTo>
                  <a:pt x="3132398" y="1848741"/>
                </a:lnTo>
                <a:lnTo>
                  <a:pt x="2594805" y="1398106"/>
                </a:lnTo>
                <a:lnTo>
                  <a:pt x="265807" y="1397271"/>
                </a:lnTo>
                <a:cubicBezTo>
                  <a:pt x="52049" y="1403063"/>
                  <a:pt x="0" y="1287645"/>
                  <a:pt x="0" y="1159560"/>
                </a:cubicBezTo>
                <a:lnTo>
                  <a:pt x="0" y="1159565"/>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smtClean="0">
                <a:solidFill>
                  <a:schemeClr val="bg1"/>
                </a:solidFill>
                <a:latin typeface="Arial" charset="0"/>
                <a:ea typeface="Arial" charset="0"/>
                <a:cs typeface="Arial" charset="0"/>
              </a:rPr>
              <a:t>£90 million worth </a:t>
            </a:r>
            <a:r>
              <a:rPr lang="en-US" dirty="0">
                <a:solidFill>
                  <a:schemeClr val="bg1"/>
                </a:solidFill>
                <a:latin typeface="Arial" charset="0"/>
                <a:ea typeface="Arial" charset="0"/>
                <a:cs typeface="Arial" charset="0"/>
              </a:rPr>
              <a:t>of bakery </a:t>
            </a:r>
            <a:r>
              <a:rPr lang="en-US" dirty="0" smtClean="0">
                <a:solidFill>
                  <a:schemeClr val="bg1"/>
                </a:solidFill>
                <a:latin typeface="Arial" charset="0"/>
                <a:ea typeface="Arial" charset="0"/>
                <a:cs typeface="Arial" charset="0"/>
              </a:rPr>
              <a:t>products</a:t>
            </a:r>
            <a:r>
              <a:rPr lang="en-US" dirty="0">
                <a:solidFill>
                  <a:schemeClr val="bg1"/>
                </a:solidFill>
                <a:latin typeface="Arial" charset="0"/>
                <a:ea typeface="Arial" charset="0"/>
                <a:cs typeface="Arial" charset="0"/>
              </a:rPr>
              <a:t> </a:t>
            </a:r>
            <a:r>
              <a:rPr lang="en-US" dirty="0" smtClean="0">
                <a:solidFill>
                  <a:schemeClr val="bg1"/>
                </a:solidFill>
                <a:latin typeface="Arial" charset="0"/>
                <a:ea typeface="Arial" charset="0"/>
                <a:cs typeface="Arial" charset="0"/>
              </a:rPr>
              <a:t>are thrown out…</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8" name="Rounded Rectangular Callout 4"/>
          <p:cNvSpPr>
            <a:spLocks noChangeAspect="1"/>
          </p:cNvSpPr>
          <p:nvPr/>
        </p:nvSpPr>
        <p:spPr>
          <a:xfrm flipH="1">
            <a:off x="5848086" y="1475493"/>
            <a:ext cx="2548702" cy="119750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7991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31370 h 1798456"/>
              <a:gd name="connsiteX1" fmla="*/ 365482 w 5678557"/>
              <a:gd name="connsiteY1" fmla="*/ 0 h 1798456"/>
              <a:gd name="connsiteX2" fmla="*/ 5347383 w 5678557"/>
              <a:gd name="connsiteY2" fmla="*/ 4488 h 1798456"/>
              <a:gd name="connsiteX3" fmla="*/ 5678557 w 5678557"/>
              <a:gd name="connsiteY3" fmla="*/ 231370 h 1798456"/>
              <a:gd name="connsiteX4" fmla="*/ 5678557 w 5678557"/>
              <a:gd name="connsiteY4" fmla="*/ 1159017 h 1798456"/>
              <a:gd name="connsiteX5" fmla="*/ 5678557 w 5678557"/>
              <a:gd name="connsiteY5" fmla="*/ 1159012 h 1798456"/>
              <a:gd name="connsiteX6" fmla="*/ 5329613 w 5678557"/>
              <a:gd name="connsiteY6" fmla="*/ 1395966 h 1798456"/>
              <a:gd name="connsiteX7" fmla="*/ 3038572 w 5678557"/>
              <a:gd name="connsiteY7" fmla="*/ 1397557 h 1798456"/>
              <a:gd name="connsiteX8" fmla="*/ 3122830 w 5678557"/>
              <a:gd name="connsiteY8" fmla="*/ 1798456 h 1798456"/>
              <a:gd name="connsiteX9" fmla="*/ 2679911 w 5678557"/>
              <a:gd name="connsiteY9" fmla="*/ 1397557 h 1798456"/>
              <a:gd name="connsiteX10" fmla="*/ 376641 w 5678557"/>
              <a:gd name="connsiteY10" fmla="*/ 1395966 h 1798456"/>
              <a:gd name="connsiteX11" fmla="*/ 0 w 5678557"/>
              <a:gd name="connsiteY11" fmla="*/ 1159012 h 1798456"/>
              <a:gd name="connsiteX12" fmla="*/ 0 w 5678557"/>
              <a:gd name="connsiteY12" fmla="*/ 1166043 h 1798456"/>
              <a:gd name="connsiteX13" fmla="*/ 0 w 5678557"/>
              <a:gd name="connsiteY13" fmla="*/ 231370 h 1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8456">
                <a:moveTo>
                  <a:pt x="0" y="231370"/>
                </a:moveTo>
                <a:cubicBezTo>
                  <a:pt x="0" y="103285"/>
                  <a:pt x="119690" y="3513"/>
                  <a:pt x="365482" y="0"/>
                </a:cubicBezTo>
                <a:lnTo>
                  <a:pt x="5347383" y="4488"/>
                </a:lnTo>
                <a:cubicBezTo>
                  <a:pt x="5475468" y="4488"/>
                  <a:pt x="5678557" y="57616"/>
                  <a:pt x="5678557" y="231370"/>
                </a:cubicBezTo>
                <a:lnTo>
                  <a:pt x="5678557" y="1159017"/>
                </a:lnTo>
                <a:lnTo>
                  <a:pt x="5678557" y="1159012"/>
                </a:lnTo>
                <a:cubicBezTo>
                  <a:pt x="5678557" y="1332766"/>
                  <a:pt x="5457698" y="1395966"/>
                  <a:pt x="5329613" y="1395966"/>
                </a:cubicBezTo>
                <a:lnTo>
                  <a:pt x="3038572" y="1397557"/>
                </a:lnTo>
                <a:lnTo>
                  <a:pt x="3122830" y="1798456"/>
                </a:lnTo>
                <a:lnTo>
                  <a:pt x="2679911" y="1397557"/>
                </a:lnTo>
                <a:lnTo>
                  <a:pt x="376641" y="1395966"/>
                </a:lnTo>
                <a:cubicBezTo>
                  <a:pt x="103154" y="1392453"/>
                  <a:pt x="0" y="1287097"/>
                  <a:pt x="0" y="1159012"/>
                </a:cubicBezTo>
                <a:lnTo>
                  <a:pt x="0" y="1166043"/>
                </a:lnTo>
                <a:lnTo>
                  <a:pt x="0" y="231370"/>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...we waste </a:t>
            </a:r>
            <a:r>
              <a:rPr lang="en-US" dirty="0">
                <a:solidFill>
                  <a:schemeClr val="bg1"/>
                </a:solidFill>
                <a:latin typeface="Arial" charset="0"/>
                <a:ea typeface="Arial" charset="0"/>
                <a:cs typeface="Arial" charset="0"/>
              </a:rPr>
              <a:t>2 million slices of bread a </a:t>
            </a:r>
            <a:r>
              <a:rPr lang="en-US" dirty="0" smtClean="0">
                <a:solidFill>
                  <a:schemeClr val="bg1"/>
                </a:solidFill>
                <a:latin typeface="Arial" charset="0"/>
                <a:ea typeface="Arial" charset="0"/>
                <a:cs typeface="Arial" charset="0"/>
              </a:rPr>
              <a:t>day.</a:t>
            </a:r>
          </a:p>
          <a:p>
            <a:pPr>
              <a:spcAft>
                <a:spcPts val="25"/>
              </a:spcAft>
            </a:pPr>
            <a:endParaRPr lang="en-US" b="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12878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836" y="2440934"/>
            <a:ext cx="5111855" cy="3514902"/>
          </a:xfrm>
          <a:prstGeom prst="rect">
            <a:avLst/>
          </a:prstGeom>
        </p:spPr>
      </p:pic>
      <p:sp>
        <p:nvSpPr>
          <p:cNvPr id="6" name="Rounded Rectangular Callout 4"/>
          <p:cNvSpPr>
            <a:spLocks noChangeAspect="1"/>
          </p:cNvSpPr>
          <p:nvPr/>
        </p:nvSpPr>
        <p:spPr>
          <a:xfrm flipH="1">
            <a:off x="5646391" y="1130603"/>
            <a:ext cx="3269479"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...enough to make everyone in Scotland </a:t>
            </a:r>
            <a:r>
              <a:rPr lang="en-US" dirty="0">
                <a:solidFill>
                  <a:schemeClr val="bg1"/>
                </a:solidFill>
                <a:latin typeface="Arial" charset="0"/>
                <a:ea typeface="Arial" charset="0"/>
                <a:cs typeface="Arial" charset="0"/>
              </a:rPr>
              <a:t>a bacon </a:t>
            </a:r>
            <a:r>
              <a:rPr lang="en-US" dirty="0" err="1">
                <a:solidFill>
                  <a:schemeClr val="bg1"/>
                </a:solidFill>
                <a:latin typeface="Arial" charset="0"/>
                <a:ea typeface="Arial" charset="0"/>
                <a:cs typeface="Arial" charset="0"/>
              </a:rPr>
              <a:t>buttie</a:t>
            </a:r>
            <a:r>
              <a:rPr lang="en-US" dirty="0">
                <a:solidFill>
                  <a:schemeClr val="bg1"/>
                </a:solidFill>
                <a:latin typeface="Arial" charset="0"/>
                <a:ea typeface="Arial" charset="0"/>
                <a:cs typeface="Arial" charset="0"/>
              </a:rPr>
              <a:t> every Saturday for the next </a:t>
            </a:r>
            <a:r>
              <a:rPr lang="en-US" dirty="0" smtClean="0">
                <a:solidFill>
                  <a:schemeClr val="bg1"/>
                </a:solidFill>
                <a:latin typeface="Arial" charset="0"/>
                <a:ea typeface="Arial" charset="0"/>
                <a:cs typeface="Arial" charset="0"/>
              </a:rPr>
              <a:t>year.</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8" name="Rounded Rectangular Callout 4"/>
          <p:cNvSpPr>
            <a:spLocks noChangeAspect="1"/>
          </p:cNvSpPr>
          <p:nvPr/>
        </p:nvSpPr>
        <p:spPr>
          <a:xfrm>
            <a:off x="612913" y="601200"/>
            <a:ext cx="3283584"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We waste £190 million </a:t>
            </a:r>
            <a:r>
              <a:rPr lang="en-US" dirty="0" smtClean="0">
                <a:solidFill>
                  <a:schemeClr val="bg1"/>
                </a:solidFill>
                <a:latin typeface="Arial" charset="0"/>
                <a:ea typeface="Arial" charset="0"/>
                <a:cs typeface="Arial" charset="0"/>
              </a:rPr>
              <a:t>worth of </a:t>
            </a:r>
            <a:r>
              <a:rPr lang="en-US" dirty="0">
                <a:solidFill>
                  <a:schemeClr val="bg1"/>
                </a:solidFill>
                <a:latin typeface="Arial" charset="0"/>
                <a:ea typeface="Arial" charset="0"/>
                <a:cs typeface="Arial" charset="0"/>
              </a:rPr>
              <a:t>fresh meat &amp;</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fish...</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2014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068" y="2109651"/>
            <a:ext cx="3575876" cy="4036991"/>
          </a:xfrm>
          <a:prstGeom prst="rect">
            <a:avLst/>
          </a:prstGeom>
        </p:spPr>
      </p:pic>
      <p:sp>
        <p:nvSpPr>
          <p:cNvPr id="5" name="Rounded Rectangular Callout 4"/>
          <p:cNvSpPr>
            <a:spLocks noChangeAspect="1"/>
          </p:cNvSpPr>
          <p:nvPr/>
        </p:nvSpPr>
        <p:spPr>
          <a:xfrm>
            <a:off x="612913" y="462701"/>
            <a:ext cx="4320000"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We waste £79 million </a:t>
            </a:r>
            <a:r>
              <a:rPr lang="en-US" b="1" dirty="0" smtClean="0">
                <a:solidFill>
                  <a:schemeClr val="bg1"/>
                </a:solidFill>
                <a:latin typeface="Arial" charset="0"/>
                <a:ea typeface="Arial" charset="0"/>
                <a:cs typeface="Arial" charset="0"/>
              </a:rPr>
              <a:t>worth </a:t>
            </a:r>
            <a:r>
              <a:rPr lang="en-US" dirty="0" smtClean="0">
                <a:solidFill>
                  <a:schemeClr val="bg1"/>
                </a:solidFill>
                <a:latin typeface="Arial" charset="0"/>
                <a:ea typeface="Arial" charset="0"/>
                <a:cs typeface="Arial" charset="0"/>
              </a:rPr>
              <a:t>of </a:t>
            </a:r>
            <a:r>
              <a:rPr lang="en-US" dirty="0">
                <a:solidFill>
                  <a:schemeClr val="bg1"/>
                </a:solidFill>
                <a:latin typeface="Arial" charset="0"/>
                <a:ea typeface="Arial" charset="0"/>
                <a:cs typeface="Arial" charset="0"/>
              </a:rPr>
              <a:t>fresh fruit</a:t>
            </a:r>
            <a:r>
              <a:rPr lang="en-US" dirty="0" smtClean="0">
                <a:solidFill>
                  <a:schemeClr val="bg1"/>
                </a:solidFill>
                <a:latin typeface="Arial" charset="0"/>
                <a:ea typeface="Arial" charset="0"/>
                <a:cs typeface="Arial" charset="0"/>
              </a:rPr>
              <a:t>...</a:t>
            </a:r>
          </a:p>
          <a:p>
            <a:pPr>
              <a:spcAft>
                <a:spcPts val="25"/>
              </a:spcAft>
            </a:pPr>
            <a:endParaRPr lang="en-US" dirty="0" smtClean="0">
              <a:solidFill>
                <a:schemeClr val="bg1"/>
              </a:solidFill>
              <a:latin typeface="Arial" charset="0"/>
              <a:ea typeface="Arial" charset="0"/>
              <a:cs typeface="Arial" charset="0"/>
            </a:endParaRPr>
          </a:p>
        </p:txBody>
      </p:sp>
      <p:sp>
        <p:nvSpPr>
          <p:cNvPr id="8" name="Rounded Rectangular Callout 4"/>
          <p:cNvSpPr>
            <a:spLocks noChangeAspect="1"/>
          </p:cNvSpPr>
          <p:nvPr/>
        </p:nvSpPr>
        <p:spPr>
          <a:xfrm flipH="1">
            <a:off x="5646392" y="1037113"/>
            <a:ext cx="3023915"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...enough to give every learner and teacher in Scotland </a:t>
            </a:r>
            <a:r>
              <a:rPr lang="en-US" dirty="0">
                <a:solidFill>
                  <a:schemeClr val="bg1"/>
                </a:solidFill>
                <a:latin typeface="Arial" charset="0"/>
                <a:ea typeface="Arial" charset="0"/>
                <a:cs typeface="Arial" charset="0"/>
              </a:rPr>
              <a:t>an </a:t>
            </a:r>
            <a:r>
              <a:rPr lang="en-US" dirty="0" smtClean="0">
                <a:solidFill>
                  <a:schemeClr val="bg1"/>
                </a:solidFill>
                <a:latin typeface="Arial" charset="0"/>
                <a:ea typeface="Arial" charset="0"/>
                <a:cs typeface="Arial" charset="0"/>
              </a:rPr>
              <a:t>apple a </a:t>
            </a:r>
            <a:r>
              <a:rPr lang="en-US" dirty="0">
                <a:solidFill>
                  <a:schemeClr val="bg1"/>
                </a:solidFill>
                <a:latin typeface="Arial" charset="0"/>
                <a:ea typeface="Arial" charset="0"/>
                <a:cs typeface="Arial" charset="0"/>
              </a:rPr>
              <a:t>day for a </a:t>
            </a:r>
            <a:r>
              <a:rPr lang="en-US" dirty="0" smtClean="0">
                <a:solidFill>
                  <a:schemeClr val="bg1"/>
                </a:solidFill>
                <a:latin typeface="Arial" charset="0"/>
                <a:ea typeface="Arial" charset="0"/>
                <a:cs typeface="Arial" charset="0"/>
              </a:rPr>
              <a:t>year.</a:t>
            </a:r>
            <a:endParaRPr lang="en-US" dirty="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20729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982" y="2072711"/>
            <a:ext cx="4338782" cy="4372286"/>
          </a:xfrm>
          <a:prstGeom prst="rect">
            <a:avLst/>
          </a:prstGeom>
        </p:spPr>
      </p:pic>
      <p:sp>
        <p:nvSpPr>
          <p:cNvPr id="8" name="Rounded Rectangular Callout 4"/>
          <p:cNvSpPr>
            <a:spLocks noChangeAspect="1"/>
          </p:cNvSpPr>
          <p:nvPr/>
        </p:nvSpPr>
        <p:spPr>
          <a:xfrm flipH="1">
            <a:off x="5646392" y="1452611"/>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...enough for 46 </a:t>
            </a:r>
            <a:r>
              <a:rPr lang="en-US" dirty="0">
                <a:solidFill>
                  <a:schemeClr val="bg1"/>
                </a:solidFill>
                <a:latin typeface="Arial" charset="0"/>
                <a:ea typeface="Arial" charset="0"/>
                <a:cs typeface="Arial" charset="0"/>
              </a:rPr>
              <a:t>trips to the </a:t>
            </a:r>
            <a:r>
              <a:rPr lang="en-US" dirty="0" smtClean="0">
                <a:solidFill>
                  <a:schemeClr val="bg1"/>
                </a:solidFill>
                <a:latin typeface="Arial" charset="0"/>
                <a:ea typeface="Arial" charset="0"/>
                <a:cs typeface="Arial" charset="0"/>
              </a:rPr>
              <a:t>cinema!</a:t>
            </a:r>
            <a:endParaRPr lang="en-US" dirty="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612913" y="601200"/>
            <a:ext cx="3283584"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T</a:t>
            </a:r>
            <a:r>
              <a:rPr lang="en-US" b="1" dirty="0" smtClean="0">
                <a:solidFill>
                  <a:schemeClr val="bg1"/>
                </a:solidFill>
                <a:latin typeface="Arial" charset="0"/>
                <a:ea typeface="Arial" charset="0"/>
                <a:cs typeface="Arial" charset="0"/>
              </a:rPr>
              <a:t>he </a:t>
            </a:r>
            <a:r>
              <a:rPr lang="en-US" b="1" dirty="0">
                <a:solidFill>
                  <a:schemeClr val="bg1"/>
                </a:solidFill>
                <a:latin typeface="Arial" charset="0"/>
                <a:ea typeface="Arial" charset="0"/>
                <a:cs typeface="Arial" charset="0"/>
              </a:rPr>
              <a:t>average </a:t>
            </a:r>
            <a:r>
              <a:rPr lang="en-US" b="1" dirty="0" smtClean="0">
                <a:solidFill>
                  <a:schemeClr val="bg1"/>
                </a:solidFill>
                <a:latin typeface="Arial" charset="0"/>
                <a:ea typeface="Arial" charset="0"/>
                <a:cs typeface="Arial" charset="0"/>
              </a:rPr>
              <a:t>household</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could save £460 a year...</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Tree>
    <p:extLst>
      <p:ext uri="{BB962C8B-B14F-4D97-AF65-F5344CB8AC3E}">
        <p14:creationId xmlns:p14="http://schemas.microsoft.com/office/powerpoint/2010/main" val="157164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436" y="2105487"/>
            <a:ext cx="4410364" cy="4124507"/>
          </a:xfrm>
          <a:prstGeom prst="rect">
            <a:avLst/>
          </a:prstGeom>
        </p:spPr>
      </p:pic>
      <p:sp>
        <p:nvSpPr>
          <p:cNvPr id="8" name="Rounded Rectangular Callout 4"/>
          <p:cNvSpPr>
            <a:spLocks noChangeAspect="1"/>
          </p:cNvSpPr>
          <p:nvPr/>
        </p:nvSpPr>
        <p:spPr>
          <a:xfrm flipH="1">
            <a:off x="5646392" y="1452611"/>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schemeClr val="bg1"/>
                </a:solidFill>
                <a:latin typeface="Arial" charset="0"/>
                <a:ea typeface="Arial" charset="0"/>
                <a:cs typeface="Arial" charset="0"/>
              </a:rPr>
              <a:t>What would you buy with £700?</a:t>
            </a:r>
          </a:p>
          <a:p>
            <a:pPr>
              <a:spcAft>
                <a:spcPts val="25"/>
              </a:spcAft>
            </a:pPr>
            <a:endParaRPr lang="en-US"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928" y="5535681"/>
            <a:ext cx="1163943" cy="1163943"/>
          </a:xfrm>
          <a:prstGeom prst="rect">
            <a:avLst/>
          </a:prstGeom>
        </p:spPr>
      </p:pic>
      <p:sp>
        <p:nvSpPr>
          <p:cNvPr id="10" name="Rounded Rectangular Callout 4"/>
          <p:cNvSpPr>
            <a:spLocks noChangeAspect="1"/>
          </p:cNvSpPr>
          <p:nvPr/>
        </p:nvSpPr>
        <p:spPr>
          <a:xfrm>
            <a:off x="612913" y="601200"/>
            <a:ext cx="3283584"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smtClean="0">
                <a:solidFill>
                  <a:schemeClr val="bg1"/>
                </a:solidFill>
                <a:latin typeface="Arial" charset="0"/>
                <a:ea typeface="Arial" charset="0"/>
                <a:cs typeface="Arial" charset="0"/>
              </a:rPr>
              <a:t>A family of 4</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could save </a:t>
            </a:r>
            <a:r>
              <a:rPr lang="en-US" dirty="0" smtClean="0">
                <a:solidFill>
                  <a:schemeClr val="bg1"/>
                </a:solidFill>
                <a:latin typeface="Arial" charset="0"/>
                <a:ea typeface="Arial" charset="0"/>
                <a:cs typeface="Arial" charset="0"/>
              </a:rPr>
              <a:t>£700 </a:t>
            </a:r>
            <a:r>
              <a:rPr lang="en-US" dirty="0">
                <a:solidFill>
                  <a:schemeClr val="bg1"/>
                </a:solidFill>
                <a:latin typeface="Arial" charset="0"/>
                <a:ea typeface="Arial" charset="0"/>
                <a:cs typeface="Arial" charset="0"/>
              </a:rPr>
              <a:t>a year...</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4676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S New" id="{707D4779-E66C-3D4A-B48C-A9217FCA63C2}" vid="{1EEEA5A1-A5C9-8D4D-B867-C1E5E3F684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ZWS</Template>
  <TotalTime>4037</TotalTime>
  <Words>731</Words>
  <Application>Microsoft Office PowerPoint</Application>
  <PresentationFormat>On-screen Show (4:3)</PresentationFormat>
  <Paragraphs>55</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cook</dc:creator>
  <cp:lastModifiedBy>Eleanor Dillon</cp:lastModifiedBy>
  <cp:revision>43</cp:revision>
  <dcterms:created xsi:type="dcterms:W3CDTF">2017-03-24T21:36:39Z</dcterms:created>
  <dcterms:modified xsi:type="dcterms:W3CDTF">2017-04-19T13:52:51Z</dcterms:modified>
</cp:coreProperties>
</file>