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26" r:id="rId2"/>
    <p:sldId id="319" r:id="rId3"/>
    <p:sldId id="320" r:id="rId4"/>
    <p:sldId id="290" r:id="rId5"/>
    <p:sldId id="298" r:id="rId6"/>
    <p:sldId id="297" r:id="rId7"/>
    <p:sldId id="299" r:id="rId8"/>
    <p:sldId id="302" r:id="rId9"/>
    <p:sldId id="328" r:id="rId10"/>
    <p:sldId id="305" r:id="rId11"/>
    <p:sldId id="329" r:id="rId12"/>
    <p:sldId id="306" r:id="rId13"/>
    <p:sldId id="310" r:id="rId14"/>
    <p:sldId id="312" r:id="rId15"/>
    <p:sldId id="334" r:id="rId16"/>
    <p:sldId id="315" r:id="rId17"/>
    <p:sldId id="333" r:id="rId18"/>
    <p:sldId id="327" r:id="rId19"/>
  </p:sldIdLst>
  <p:sldSz cx="9144000" cy="6858000" type="screen4x3"/>
  <p:notesSz cx="6797675" cy="9928225"/>
  <p:embeddedFontLs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B"/>
    <a:srgbClr val="FFEDB3"/>
    <a:srgbClr val="FFE38B"/>
    <a:srgbClr val="FFDD71"/>
    <a:srgbClr val="2626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18" autoAdjust="0"/>
  </p:normalViewPr>
  <p:slideViewPr>
    <p:cSldViewPr>
      <p:cViewPr>
        <p:scale>
          <a:sx n="60" d="100"/>
          <a:sy n="60" d="100"/>
        </p:scale>
        <p:origin x="-78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DE9B-6FC9-459C-8D52-76499C624BA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5D189-0DB2-487B-9E6F-7100AEB632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854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795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7951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259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7947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artners.wrap.org.uk/assets/8362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wrap.org.uk/assets/2590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Image:</a:t>
            </a:r>
          </a:p>
          <a:p>
            <a:r>
              <a:rPr lang="en-GB" dirty="0" smtClean="0"/>
              <a:t>Boy with</a:t>
            </a:r>
            <a:r>
              <a:rPr lang="en-GB" baseline="0" dirty="0" smtClean="0"/>
              <a:t> food waste caddy -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https://partners.wrap.org.uk/assets/7951/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D189-0DB2-487B-9E6F-7100AEB6324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Image:</a:t>
            </a:r>
          </a:p>
          <a:p>
            <a:r>
              <a:rPr lang="en-GB" dirty="0" smtClean="0"/>
              <a:t>Boy with</a:t>
            </a:r>
            <a:r>
              <a:rPr lang="en-GB" baseline="0" dirty="0" smtClean="0"/>
              <a:t> food waste caddy -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https://partners.wrap.org.uk/assets/7951/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D189-0DB2-487B-9E6F-7100AEB6324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Food waste caddy - from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https://partners.wrap.org.uk/assets/2590/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D189-0DB2-487B-9E6F-7100AEB6324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Images:</a:t>
            </a:r>
          </a:p>
          <a:p>
            <a:r>
              <a:rPr lang="en-GB" dirty="0" smtClean="0"/>
              <a:t>Boy with food waste</a:t>
            </a:r>
            <a:r>
              <a:rPr lang="en-GB" baseline="0" dirty="0" smtClean="0"/>
              <a:t> caddy 2 -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https://partners.wrap.org.uk/assets/7947/</a:t>
            </a:r>
            <a:endParaRPr lang="en-GB" baseline="0" dirty="0" smtClean="0"/>
          </a:p>
          <a:p>
            <a:r>
              <a:rPr lang="en-GB" baseline="0" dirty="0" smtClean="0"/>
              <a:t>Girl with meal -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https://partners.wrap.org.uk/assets/8362/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http://www.recyclenow.com/roisins-food-recycling-tip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D189-0DB2-487B-9E6F-7100AEB6324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http://www.recycleforscotland.com/facts-figures/how-it-recycled/food-waste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D189-0DB2-487B-9E6F-7100AEB6324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Food waste caddy - from </a:t>
            </a:r>
            <a:r>
              <a:rPr lang="en-GB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https://partners.wrap.org.uk/assets/2590/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5D189-0DB2-487B-9E6F-7100AEB6324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45804-4A11-48AC-9F36-EED42B4BC1D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DD86-20CB-471E-896D-4FB336916148}" type="datetimeFigureOut">
              <a:rPr lang="en-GB" smtClean="0"/>
              <a:pPr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CCB6-F7AD-4AEB-B89A-CBE3579561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clenow.com/roisins-food-recycling-t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ycleforscotland.com/facts-figures/how-it-recycled/food-was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ront Cover 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https://wrappartners-production.s3.amazonaws.com/39/96c8cc/web0963_-_Boy_putting_banana_peel_into_school_green_waste_recycling_bin_-_Web_Version__72ppi.jpg?Signature=mvgfsxWIxi9hGn50ghZxq5%2Fe84Q%3D&amp;Expires=1452611698&amp;AWSAccessKeyId=10W1DCQZY01FCJJDEJG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7337" y="3618021"/>
            <a:ext cx="3444863" cy="2691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Now watch this short video.</a:t>
            </a:r>
          </a:p>
          <a:p>
            <a:pPr marL="0" indent="0">
              <a:buNone/>
            </a:pPr>
            <a:r>
              <a:rPr lang="en-GB" dirty="0" smtClean="0">
                <a:latin typeface="Futura Std Medium" pitchFamily="34" charset="0"/>
              </a:rPr>
              <a:t>See how you can recycle food waste at home.</a:t>
            </a: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>
              <a:latin typeface="Futura Std Medium" pitchFamily="34" charset="0"/>
            </a:endParaRPr>
          </a:p>
        </p:txBody>
      </p:sp>
      <p:pic>
        <p:nvPicPr>
          <p:cNvPr id="7" name="Picture 6" descr="food video.png">
            <a:hlinkClick r:id="rId3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21645" y="2852936"/>
            <a:ext cx="2790515" cy="2016224"/>
          </a:xfrm>
          <a:prstGeom prst="rect">
            <a:avLst/>
          </a:prstGeom>
        </p:spPr>
      </p:pic>
      <p:pic>
        <p:nvPicPr>
          <p:cNvPr id="9" name="Picture 8" descr="arrow-30.png">
            <a:hlinkClick r:id="rId3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7453" y="3645023"/>
            <a:ext cx="734392" cy="4288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544" y="49220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Futura Std Medium" pitchFamily="34" charset="0"/>
              </a:rPr>
              <a:t>Access video here: http://www.recyclenow.com/roisins-food-recycling-tip</a:t>
            </a:r>
          </a:p>
          <a:p>
            <a:pPr>
              <a:defRPr/>
            </a:pPr>
            <a:endParaRPr lang="en-GB" sz="1400" dirty="0" smtClean="0">
              <a:latin typeface="Futura Std Medium" pitchFamily="34" charset="0"/>
            </a:endParaRPr>
          </a:p>
        </p:txBody>
      </p:sp>
      <p:pic>
        <p:nvPicPr>
          <p:cNvPr id="11" name="Picture 10" descr="More Titles-09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432048"/>
            <a:ext cx="8315335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3443516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Futura Std Medium" pitchFamily="34" charset="0"/>
              </a:rPr>
              <a:t>Step 1:</a:t>
            </a:r>
          </a:p>
          <a:p>
            <a:pPr algn="ctr"/>
            <a:r>
              <a:rPr lang="en-GB" sz="2400" dirty="0" smtClean="0">
                <a:latin typeface="Futura Std Medium" pitchFamily="34" charset="0"/>
              </a:rPr>
              <a:t>At home, put a new liner into your caddy. 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3686" y="3423221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Futura Std Medium" pitchFamily="34" charset="0"/>
              </a:rPr>
              <a:t>Step 2:</a:t>
            </a:r>
          </a:p>
          <a:p>
            <a:pPr algn="ctr"/>
            <a:r>
              <a:rPr lang="en-GB" sz="2400" dirty="0" smtClean="0">
                <a:latin typeface="Futura Std Medium" pitchFamily="34" charset="0"/>
              </a:rPr>
              <a:t>Put food waste into your caddy.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938" y="3406552"/>
            <a:ext cx="1757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Futura Std Medium" pitchFamily="34" charset="0"/>
              </a:rPr>
              <a:t>Step 3:</a:t>
            </a:r>
          </a:p>
          <a:p>
            <a:pPr algn="ctr"/>
            <a:r>
              <a:rPr lang="en-GB" sz="2400" dirty="0" smtClean="0">
                <a:latin typeface="Futura Std Medium" pitchFamily="34" charset="0"/>
              </a:rPr>
              <a:t>When the liner is nearly full, tie and remove it.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3334" y="3406552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Futura Std Medium" pitchFamily="34" charset="0"/>
              </a:rPr>
              <a:t>Step 4:</a:t>
            </a:r>
          </a:p>
          <a:p>
            <a:pPr algn="ctr"/>
            <a:r>
              <a:rPr lang="en-GB" sz="2400" dirty="0" smtClean="0">
                <a:latin typeface="Futura Std Medium" pitchFamily="34" charset="0"/>
              </a:rPr>
              <a:t>Empty the full liner into your outdoor container regularly.</a:t>
            </a:r>
            <a:endParaRPr lang="en-GB" sz="2400" dirty="0">
              <a:latin typeface="Futura Std Medium" pitchFamily="34" charset="0"/>
            </a:endParaRPr>
          </a:p>
        </p:txBody>
      </p:sp>
      <p:pic>
        <p:nvPicPr>
          <p:cNvPr id="13" name="Picture 12" descr="WASTE0007_silver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4546" y="1556792"/>
            <a:ext cx="1797803" cy="1872208"/>
          </a:xfrm>
          <a:prstGeom prst="rect">
            <a:avLst/>
          </a:prstGeom>
        </p:spPr>
      </p:pic>
      <p:pic>
        <p:nvPicPr>
          <p:cNvPr id="14" name="Picture 13" descr="WASTE0011 retouch_silver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27702" y="1551012"/>
            <a:ext cx="1656184" cy="1882027"/>
          </a:xfrm>
          <a:prstGeom prst="rect">
            <a:avLst/>
          </a:prstGeom>
        </p:spPr>
      </p:pic>
      <p:pic>
        <p:nvPicPr>
          <p:cNvPr id="15" name="Picture 14" descr="WASTE0016_silver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780438" y="1551013"/>
            <a:ext cx="1763688" cy="1867951"/>
          </a:xfrm>
          <a:prstGeom prst="rect">
            <a:avLst/>
          </a:prstGeom>
        </p:spPr>
      </p:pic>
      <p:pic>
        <p:nvPicPr>
          <p:cNvPr id="16" name="Picture 15" descr="WASTE0024_silver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904166" y="1551013"/>
            <a:ext cx="1728192" cy="1851406"/>
          </a:xfrm>
          <a:prstGeom prst="rect">
            <a:avLst/>
          </a:prstGeom>
        </p:spPr>
      </p:pic>
      <p:pic>
        <p:nvPicPr>
          <p:cNvPr id="17" name="Picture 16" descr="More Titles-09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432048"/>
            <a:ext cx="8315335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692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dirty="0" smtClean="0">
                <a:latin typeface="Futura Std Medium" pitchFamily="34" charset="0"/>
              </a:rPr>
              <a:t>Watch the video.</a:t>
            </a:r>
          </a:p>
          <a:p>
            <a:pPr marL="0" indent="0">
              <a:buNone/>
            </a:pPr>
            <a:r>
              <a:rPr lang="en-GB" sz="3500" dirty="0" smtClean="0">
                <a:latin typeface="Futura Std Medium" pitchFamily="34" charset="0"/>
              </a:rPr>
              <a:t>Discover what happens to food waste when it is recycled.</a:t>
            </a:r>
          </a:p>
          <a:p>
            <a:pPr marL="0" indent="0">
              <a:buNone/>
            </a:pPr>
            <a:r>
              <a:rPr lang="en-GB" sz="3500" dirty="0" smtClean="0">
                <a:latin typeface="Futura Std Medium" pitchFamily="34" charset="0"/>
              </a:rPr>
              <a:t>See if you can track its journey!</a:t>
            </a:r>
          </a:p>
          <a:p>
            <a:pPr marL="0" indent="0">
              <a:buNone/>
            </a:pPr>
            <a:endParaRPr lang="en-GB" dirty="0">
              <a:latin typeface="Futura Std Medium" pitchFamily="34" charset="0"/>
            </a:endParaRP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3861048"/>
            <a:ext cx="3202642" cy="21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rrow-30.png">
            <a:hlinkClick r:id="rId3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11960" y="4581128"/>
            <a:ext cx="871730" cy="509017"/>
          </a:xfrm>
          <a:prstGeom prst="rect">
            <a:avLst/>
          </a:prstGeom>
        </p:spPr>
      </p:pic>
      <p:pic>
        <p:nvPicPr>
          <p:cNvPr id="9" name="Picture 8" descr="Recycling Lesson Plans PPT Artwork-4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3" y="404728"/>
            <a:ext cx="8263594" cy="57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6074132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400" dirty="0" smtClean="0">
                <a:latin typeface="Futura Std Medium" pitchFamily="34" charset="0"/>
              </a:rPr>
              <a:t>Access video here: </a:t>
            </a:r>
            <a:r>
              <a:rPr lang="en-GB" sz="1400" dirty="0" smtClean="0">
                <a:solidFill>
                  <a:prstClr val="black"/>
                </a:solidFill>
                <a:latin typeface="Futura Std Medium" pitchFamily="34" charset="0"/>
              </a:rPr>
              <a:t>http://www.recycleforscotland.com/facts-figures/how-it-recycled/food-waste</a:t>
            </a:r>
          </a:p>
          <a:p>
            <a:pPr>
              <a:defRPr/>
            </a:pPr>
            <a:endParaRPr lang="en-GB" sz="1400" dirty="0" smtClean="0">
              <a:latin typeface="Futura Std Medium" pitchFamily="34" charset="0"/>
            </a:endParaRPr>
          </a:p>
          <a:p>
            <a:pPr>
              <a:defRPr/>
            </a:pPr>
            <a:endParaRPr lang="en-GB" sz="1400" dirty="0" smtClean="0">
              <a:latin typeface="Futura Std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Futura Std Medium" pitchFamily="34" charset="0"/>
              </a:rPr>
              <a:t>The steps of the journey are in the wrong order.</a:t>
            </a:r>
          </a:p>
          <a:p>
            <a:pPr marL="0" indent="0">
              <a:buNone/>
            </a:pPr>
            <a:r>
              <a:rPr lang="en-GB" sz="2800" dirty="0" smtClean="0">
                <a:latin typeface="Futura Std Medium" pitchFamily="34" charset="0"/>
              </a:rPr>
              <a:t>Put the letters of the pictures in the correct order.  </a:t>
            </a:r>
            <a:endParaRPr lang="en-GB" sz="2800" dirty="0">
              <a:latin typeface="Futura Std Medium" pitchFamily="34" charset="0"/>
            </a:endParaRPr>
          </a:p>
        </p:txBody>
      </p:sp>
      <p:pic>
        <p:nvPicPr>
          <p:cNvPr id="25" name="Picture 24" descr="Recycling Lesson Plans PPT Artwork-4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2737" y="368712"/>
            <a:ext cx="8711271" cy="46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23928" y="4941168"/>
            <a:ext cx="257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Futura Std Medium" pitchFamily="34" charset="0"/>
              </a:rPr>
              <a:t>Food waste is collected at the kerbside</a:t>
            </a:r>
          </a:p>
          <a:p>
            <a:pPr algn="ctr"/>
            <a:r>
              <a:rPr lang="en-GB" sz="2800" b="1" dirty="0" smtClean="0">
                <a:latin typeface="Futura Std Medium" pitchFamily="34" charset="0"/>
              </a:rPr>
              <a:t>B</a:t>
            </a:r>
            <a:endParaRPr lang="en-GB" sz="2800" b="1" dirty="0">
              <a:latin typeface="Futura Std Medium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941168"/>
            <a:ext cx="2592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Futura Std Medium" pitchFamily="34" charset="0"/>
              </a:rPr>
              <a:t>Food waste is recycled into energy or fertiliser </a:t>
            </a:r>
          </a:p>
          <a:p>
            <a:pPr algn="ctr"/>
            <a:r>
              <a:rPr lang="en-GB" sz="2800" b="1" dirty="0" smtClean="0">
                <a:latin typeface="Futura Std Medium" pitchFamily="34" charset="0"/>
              </a:rPr>
              <a:t>A</a:t>
            </a:r>
            <a:endParaRPr lang="en-GB" sz="2800" dirty="0" smtClean="0">
              <a:latin typeface="Futura Std Medium" pitchFamily="34" charset="0"/>
            </a:endParaRPr>
          </a:p>
          <a:p>
            <a:pPr algn="ctr"/>
            <a:endParaRPr lang="en-GB" dirty="0">
              <a:latin typeface="Futura Std Medium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208" y="494116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Futura Std Medium" pitchFamily="34" charset="0"/>
              </a:rPr>
              <a:t>Food waste is taken to a recycling facility</a:t>
            </a:r>
          </a:p>
          <a:p>
            <a:pPr algn="ctr"/>
            <a:r>
              <a:rPr lang="en-GB" sz="2800" b="1" dirty="0" smtClean="0">
                <a:latin typeface="Futura Std Medium" pitchFamily="34" charset="0"/>
              </a:rPr>
              <a:t>C</a:t>
            </a:r>
            <a:endParaRPr lang="en-GB" sz="2800" b="1" dirty="0">
              <a:latin typeface="Futura Std Medium" pitchFamily="34" charset="0"/>
            </a:endParaRPr>
          </a:p>
        </p:txBody>
      </p:sp>
      <p:pic>
        <p:nvPicPr>
          <p:cNvPr id="15" name="Picture 14" descr="More Titles-1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12768" y="3212976"/>
            <a:ext cx="1804420" cy="18958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3528" y="2204864"/>
            <a:ext cx="3456384" cy="3041892"/>
            <a:chOff x="323528" y="2204864"/>
            <a:chExt cx="3456384" cy="3041892"/>
          </a:xfrm>
        </p:grpSpPr>
        <p:pic>
          <p:nvPicPr>
            <p:cNvPr id="12" name="Picture 11" descr="More Titles-12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23528" y="2204864"/>
              <a:ext cx="1362459" cy="1953772"/>
            </a:xfrm>
            <a:prstGeom prst="rect">
              <a:avLst/>
            </a:prstGeom>
          </p:spPr>
        </p:pic>
        <p:pic>
          <p:nvPicPr>
            <p:cNvPr id="14" name="Picture 13" descr="More Titles-13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467544" y="3356992"/>
              <a:ext cx="3312368" cy="1889764"/>
            </a:xfrm>
            <a:prstGeom prst="rect">
              <a:avLst/>
            </a:prstGeom>
          </p:spPr>
        </p:pic>
        <p:pic>
          <p:nvPicPr>
            <p:cNvPr id="16" name="Picture 15" descr="More Titles-15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691680" y="3068960"/>
              <a:ext cx="719329" cy="667513"/>
            </a:xfrm>
            <a:prstGeom prst="rect">
              <a:avLst/>
            </a:prstGeom>
          </p:spPr>
        </p:pic>
      </p:grpSp>
      <p:pic>
        <p:nvPicPr>
          <p:cNvPr id="18" name="Picture 17" descr="Updated Vehicle Image-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429000"/>
            <a:ext cx="3017526" cy="164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Futura Std Medium" pitchFamily="34" charset="0"/>
              </a:rPr>
              <a:t>Check your answers. The correct order is:</a:t>
            </a:r>
            <a:endParaRPr lang="en-GB" sz="2800" dirty="0">
              <a:latin typeface="Futura Std Medium" pitchFamily="34" charset="0"/>
            </a:endParaRPr>
          </a:p>
        </p:txBody>
      </p:sp>
      <p:pic>
        <p:nvPicPr>
          <p:cNvPr id="21" name="Picture 20" descr="Recycling Lesson Plans PPT Artwork-4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2737" y="404664"/>
            <a:ext cx="8711271" cy="46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4440014"/>
            <a:ext cx="257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Futura Std Medium" pitchFamily="34" charset="0"/>
              </a:rPr>
              <a:t>Food waste is collected at the kerbside</a:t>
            </a:r>
          </a:p>
          <a:p>
            <a:pPr algn="ctr"/>
            <a:r>
              <a:rPr lang="en-GB" sz="2800" b="1" dirty="0" smtClean="0">
                <a:latin typeface="Futura Std Medium" pitchFamily="34" charset="0"/>
              </a:rPr>
              <a:t>B</a:t>
            </a:r>
            <a:endParaRPr lang="en-GB" sz="2800" b="1" dirty="0">
              <a:latin typeface="Futura Std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4451047"/>
            <a:ext cx="25202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Futura Std Medium" pitchFamily="34" charset="0"/>
              </a:rPr>
              <a:t>Food waste is recycled into energy or fertiliser </a:t>
            </a:r>
          </a:p>
          <a:p>
            <a:pPr algn="ctr"/>
            <a:r>
              <a:rPr lang="en-GB" sz="2800" b="1" dirty="0" smtClean="0">
                <a:latin typeface="Futura Std Medium" pitchFamily="34" charset="0"/>
              </a:rPr>
              <a:t>A</a:t>
            </a:r>
            <a:endParaRPr lang="en-GB" sz="2800" dirty="0" smtClean="0">
              <a:latin typeface="Futura Std Medium" pitchFamily="34" charset="0"/>
            </a:endParaRPr>
          </a:p>
          <a:p>
            <a:pPr algn="ctr"/>
            <a:endParaRPr lang="en-GB" dirty="0">
              <a:latin typeface="Futura Std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440014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Futura Std Medium" pitchFamily="34" charset="0"/>
              </a:rPr>
              <a:t>Food waste is taken to a recycling facility</a:t>
            </a:r>
          </a:p>
          <a:p>
            <a:pPr algn="ctr"/>
            <a:r>
              <a:rPr lang="en-GB" sz="2800" b="1" dirty="0" smtClean="0">
                <a:latin typeface="Futura Std Medium" pitchFamily="34" charset="0"/>
              </a:rPr>
              <a:t>C</a:t>
            </a:r>
            <a:endParaRPr lang="en-GB" sz="2800" b="1" dirty="0">
              <a:latin typeface="Futura Std Medium" pitchFamily="34" charset="0"/>
            </a:endParaRPr>
          </a:p>
        </p:txBody>
      </p:sp>
      <p:pic>
        <p:nvPicPr>
          <p:cNvPr id="18" name="Picture 17" descr="More Titles-1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71636" y="2711822"/>
            <a:ext cx="1804420" cy="189586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292080" y="1714743"/>
            <a:ext cx="3456384" cy="3041892"/>
            <a:chOff x="5292080" y="1714743"/>
            <a:chExt cx="3456384" cy="3041892"/>
          </a:xfrm>
        </p:grpSpPr>
        <p:pic>
          <p:nvPicPr>
            <p:cNvPr id="15" name="Picture 14" descr="More Titles-12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292080" y="1714743"/>
              <a:ext cx="1362459" cy="1953772"/>
            </a:xfrm>
            <a:prstGeom prst="rect">
              <a:avLst/>
            </a:prstGeom>
          </p:spPr>
        </p:pic>
        <p:pic>
          <p:nvPicPr>
            <p:cNvPr id="17" name="Picture 16" descr="More Titles-13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5436096" y="2866871"/>
              <a:ext cx="3312368" cy="1889764"/>
            </a:xfrm>
            <a:prstGeom prst="rect">
              <a:avLst/>
            </a:prstGeom>
          </p:spPr>
        </p:pic>
        <p:pic>
          <p:nvPicPr>
            <p:cNvPr id="19" name="Picture 18" descr="More Titles-15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660232" y="2578839"/>
              <a:ext cx="719329" cy="667513"/>
            </a:xfrm>
            <a:prstGeom prst="rect">
              <a:avLst/>
            </a:prstGeom>
          </p:spPr>
        </p:pic>
      </p:grpSp>
      <p:pic>
        <p:nvPicPr>
          <p:cNvPr id="22" name="Picture 21" descr="Updated Vehicle Image-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176" y="2982837"/>
            <a:ext cx="3017526" cy="164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01622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 smtClean="0">
                <a:latin typeface="Futura Std Medium" pitchFamily="34" charset="0"/>
              </a:rPr>
              <a:t>What could you do to help recycle more food waste at home?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800" dirty="0" smtClean="0">
                <a:latin typeface="Futura Std Medium" pitchFamily="34" charset="0"/>
              </a:rPr>
              <a:t>Complete an action card by writing at least one action.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3621792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72"/>
              </a:spcBef>
            </a:pPr>
            <a:r>
              <a:rPr lang="en-GB" sz="2800" dirty="0" smtClean="0">
                <a:latin typeface="Futura Std Medium" pitchFamily="34" charset="0"/>
              </a:rPr>
              <a:t>Take this card home to show your parent(s) / carer(s).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latin typeface="Futura Std Medium" pitchFamily="34" charset="0"/>
              </a:rPr>
              <a:t>Next week we can see how everyone is getting on with their actions.</a:t>
            </a:r>
          </a:p>
          <a:p>
            <a:endParaRPr lang="en-GB" sz="2800" dirty="0">
              <a:latin typeface="Futura Std Medium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39552" y="381000"/>
            <a:ext cx="8154542" cy="599728"/>
            <a:chOff x="755576" y="381000"/>
            <a:chExt cx="8154542" cy="599728"/>
          </a:xfrm>
        </p:grpSpPr>
        <p:pic>
          <p:nvPicPr>
            <p:cNvPr id="11" name="Picture 10" descr="More Titles-02.png"/>
            <p:cNvPicPr>
              <a:picLocks noChangeAspect="1"/>
            </p:cNvPicPr>
            <p:nvPr/>
          </p:nvPicPr>
          <p:blipFill>
            <a:blip r:embed="rId2" cstate="screen"/>
            <a:srcRect t="22262" b="8333"/>
            <a:stretch>
              <a:fillRect/>
            </a:stretch>
          </p:blipFill>
          <p:spPr>
            <a:xfrm>
              <a:off x="3995936" y="381000"/>
              <a:ext cx="4914182" cy="599728"/>
            </a:xfrm>
            <a:prstGeom prst="rect">
              <a:avLst/>
            </a:prstGeom>
          </p:spPr>
        </p:pic>
        <p:pic>
          <p:nvPicPr>
            <p:cNvPr id="6" name="Picture 5" descr="Recycling Lesson Plans PPT Artwork-41.png"/>
            <p:cNvPicPr>
              <a:picLocks noChangeAspect="1"/>
            </p:cNvPicPr>
            <p:nvPr/>
          </p:nvPicPr>
          <p:blipFill>
            <a:blip r:embed="rId3" cstate="screen"/>
            <a:srcRect r="60787" b="12490"/>
            <a:stretch>
              <a:fillRect/>
            </a:stretch>
          </p:blipFill>
          <p:spPr>
            <a:xfrm>
              <a:off x="755576" y="381000"/>
              <a:ext cx="3392486" cy="527720"/>
            </a:xfrm>
            <a:prstGeom prst="rect">
              <a:avLst/>
            </a:prstGeom>
          </p:spPr>
        </p:pic>
      </p:grpSp>
      <p:pic>
        <p:nvPicPr>
          <p:cNvPr id="9" name="Picture 8" descr="Food Waste Recycling Action C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47213">
            <a:off x="5249500" y="3601049"/>
            <a:ext cx="3148041" cy="2233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Why do you think we should recycle food waste?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Name 3 types of food waste that you can recycle in your home.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When food waste is recycled, what can it be recycled into?</a:t>
            </a:r>
          </a:p>
          <a:p>
            <a:pPr marL="514350" indent="-514350">
              <a:buAutoNum type="arabicParenR"/>
            </a:pPr>
            <a:endParaRPr lang="en-GB" sz="2800" dirty="0" smtClean="0">
              <a:latin typeface="Futura Std Medium" pitchFamily="34" charset="0"/>
            </a:endParaRPr>
          </a:p>
          <a:p>
            <a:pPr marL="514350" indent="-514350">
              <a:buNone/>
            </a:pPr>
            <a:endParaRPr lang="en-GB" sz="2800" dirty="0" smtClean="0">
              <a:latin typeface="Futura Std Medium" pitchFamily="34" charset="0"/>
            </a:endParaRPr>
          </a:p>
        </p:txBody>
      </p:sp>
      <p:pic>
        <p:nvPicPr>
          <p:cNvPr id="5" name="Picture 4" descr="Recycling Lesson Plans PPT Artwork-4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3" y="548680"/>
            <a:ext cx="8277345" cy="648072"/>
          </a:xfrm>
          <a:prstGeom prst="rect">
            <a:avLst/>
          </a:prstGeom>
        </p:spPr>
      </p:pic>
      <p:pic>
        <p:nvPicPr>
          <p:cNvPr id="6" name="Picture 2" descr="https://wrappartners-production.s3.amazonaws.com/c3/12ca69/web1533_-_Silver_food_waste_kitchen_caddy_shown_with_compostable_liner_-_Web_Version__72ppi.jpg?Signature=J0k2j1RiiwqyIchGyRP%2BK3tzyzQ%3D&amp;Expires=1452619273&amp;AWSAccessKeyId=10W1DCQZY01FCJJDEJG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4077072"/>
            <a:ext cx="2088232" cy="1945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268760"/>
            <a:ext cx="4176464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>
                <a:latin typeface="Futura Std Medium" pitchFamily="34" charset="0"/>
              </a:rPr>
              <a:t>Learning Intentions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5672" y="1268760"/>
            <a:ext cx="404279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b="1" dirty="0" smtClean="0">
                <a:latin typeface="Futura Std Medium" pitchFamily="34" charset="0"/>
              </a:rPr>
              <a:t>Success Criteria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>
              <a:latin typeface="Futura Std Medium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>
              <a:latin typeface="Futura Std Medium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baseline="0" dirty="0" smtClean="0">
              <a:latin typeface="Futura Std Medium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3712" y="3356992"/>
            <a:ext cx="36724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To identify at least 3 types of food waste that we can recycle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93712" y="4869160"/>
            <a:ext cx="374441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To know what happens to food waste when it is recycled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3712" y="1916832"/>
            <a:ext cx="37444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To understand why</a:t>
            </a:r>
            <a:r>
              <a:rPr lang="en-GB" sz="2400" i="1" dirty="0" smtClean="0">
                <a:latin typeface="Futura Std Medium" pitchFamily="34" charset="0"/>
              </a:rPr>
              <a:t> </a:t>
            </a:r>
            <a:r>
              <a:rPr lang="en-GB" sz="2400" dirty="0" smtClean="0">
                <a:latin typeface="Futura Std Medium" pitchFamily="34" charset="0"/>
              </a:rPr>
              <a:t>we should recycle food waste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499992" y="1916832"/>
            <a:ext cx="4176464" cy="1143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Explain how food waste recycling is good for the environment/saves money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499992" y="3212976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Participate in the ‘food waste recycling quiz’ and the bolt-on ‘food waste recycling game’</a:t>
            </a:r>
          </a:p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endParaRPr lang="en-GB" sz="2200" dirty="0" smtClean="0">
              <a:latin typeface="Futura Std Medium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lang="en-GB" sz="2400" dirty="0" smtClean="0">
              <a:latin typeface="Futura Std Medium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05128" y="4900664"/>
            <a:ext cx="4171328" cy="169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Participate in the ‘food waste recycling journey activity’ and the ‘food waste recycling quiz’</a:t>
            </a:r>
          </a:p>
          <a:p>
            <a:pPr marL="342900" lvl="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endParaRPr lang="en-GB" sz="2400" dirty="0" smtClean="0">
              <a:latin typeface="Futura Std Medium" pitchFamily="34" charset="0"/>
            </a:endParaRPr>
          </a:p>
        </p:txBody>
      </p:sp>
      <p:pic>
        <p:nvPicPr>
          <p:cNvPr id="18" name="Picture 17" descr="Recycling Lesson Plans PPT Artwork-3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332656"/>
            <a:ext cx="739959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ront Cover 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https://wrappartners-production.s3.amazonaws.com/39/96c8cc/web0963_-_Boy_putting_banana_peel_into_school_green_waste_recycling_bin_-_Web_Version__72ppi.jpg?Signature=mvgfsxWIxi9hGn50ghZxq5%2Fe84Q%3D&amp;Expires=1452611698&amp;AWSAccessKeyId=10W1DCQZY01FCJJDEJG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3593268"/>
            <a:ext cx="3384376" cy="2644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268760"/>
            <a:ext cx="4176464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>
                <a:latin typeface="Futura Std Medium" pitchFamily="34" charset="0"/>
              </a:rPr>
              <a:t>Learning Intentions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5672" y="1268760"/>
            <a:ext cx="404279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b="1" dirty="0" smtClean="0">
                <a:latin typeface="Futura Std Medium" pitchFamily="34" charset="0"/>
              </a:rPr>
              <a:t>Success Criteria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>
              <a:latin typeface="Futura Std Medium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dirty="0" smtClean="0">
              <a:latin typeface="Futura Std Medium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200" baseline="0" dirty="0" smtClean="0">
              <a:latin typeface="Futura Std Medium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3712" y="3356992"/>
            <a:ext cx="367240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To identify at least 3 types of food waste that we can recycle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93712" y="4869160"/>
            <a:ext cx="374441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To know what happens to food waste when it is recycled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93712" y="1916832"/>
            <a:ext cx="37444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To understand why</a:t>
            </a:r>
            <a:r>
              <a:rPr lang="en-GB" sz="2400" i="1" dirty="0" smtClean="0">
                <a:latin typeface="Futura Std Medium" pitchFamily="34" charset="0"/>
              </a:rPr>
              <a:t> </a:t>
            </a:r>
            <a:r>
              <a:rPr lang="en-GB" sz="2400" dirty="0" smtClean="0">
                <a:latin typeface="Futura Std Medium" pitchFamily="34" charset="0"/>
              </a:rPr>
              <a:t>we should recycle food waste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499992" y="1916832"/>
            <a:ext cx="4176464" cy="1143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Explain how food waste recycling is good for the environment/saves money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Std Medium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499992" y="3212976"/>
            <a:ext cx="417646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Participate in the ‘food waste recycling quiz’ and the bolt-on ‘food waste recycling game’</a:t>
            </a:r>
          </a:p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endParaRPr lang="en-GB" sz="2200" dirty="0" smtClean="0">
              <a:latin typeface="Futura Std Medium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AA47"/>
              </a:buClr>
              <a:buSzTx/>
              <a:buFont typeface="Arial" pitchFamily="34" charset="0"/>
              <a:buChar char="•"/>
              <a:tabLst/>
              <a:defRPr/>
            </a:pPr>
            <a:endParaRPr lang="en-GB" sz="2400" dirty="0" smtClean="0">
              <a:latin typeface="Futura Std Medium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05128" y="4900664"/>
            <a:ext cx="4171328" cy="169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Futura Std Medium" pitchFamily="34" charset="0"/>
              </a:rPr>
              <a:t>Participate in the ‘food waste recycling journey activity’ and the ‘food waste recycling quiz’</a:t>
            </a:r>
          </a:p>
          <a:p>
            <a:pPr marL="342900" lvl="0" indent="-342900">
              <a:spcBef>
                <a:spcPct val="20000"/>
              </a:spcBef>
              <a:buClr>
                <a:srgbClr val="31AA47"/>
              </a:buClr>
              <a:buFont typeface="Arial" pitchFamily="34" charset="0"/>
              <a:buChar char="•"/>
              <a:defRPr/>
            </a:pPr>
            <a:endParaRPr lang="en-GB" sz="2400" dirty="0" smtClean="0">
              <a:latin typeface="Futura Std Medium" pitchFamily="34" charset="0"/>
            </a:endParaRPr>
          </a:p>
        </p:txBody>
      </p:sp>
      <p:pic>
        <p:nvPicPr>
          <p:cNvPr id="18" name="Picture 17" descr="Recycling Lesson Plans PPT Artwork-37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1600" y="332656"/>
            <a:ext cx="739959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Futura Std Medium" pitchFamily="34" charset="0"/>
              </a:rPr>
              <a:t>Can you name at least 2 types of food waste that you can recycle at home?</a:t>
            </a:r>
          </a:p>
          <a:p>
            <a:pPr marL="0" indent="0">
              <a:buNone/>
            </a:pPr>
            <a:endParaRPr lang="en-GB" sz="2800" dirty="0" smtClean="0">
              <a:latin typeface="Futura Std Medium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Futura Std Medium" pitchFamily="34" charset="0"/>
              </a:rPr>
              <a:t>What do you think your food waste becomes when it is recycled? </a:t>
            </a:r>
          </a:p>
          <a:p>
            <a:pPr marL="0" indent="0">
              <a:buNone/>
            </a:pPr>
            <a:endParaRPr lang="en-GB" sz="2800" dirty="0" smtClean="0">
              <a:solidFill>
                <a:srgbClr val="FFC000"/>
              </a:solidFill>
              <a:latin typeface="Futura Std Medium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Futura Std Medium" pitchFamily="34" charset="0"/>
              </a:rPr>
              <a:t>Can you think of a reason why we should recycle food waste?</a:t>
            </a:r>
          </a:p>
          <a:p>
            <a:pPr>
              <a:buNone/>
            </a:pPr>
            <a:endParaRPr lang="en-GB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22" name="Picture 21" descr="Recycling Lesson Plans PPT Artwork-74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548760"/>
            <a:ext cx="7157326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latin typeface="Futura Std Medium" pitchFamily="34" charset="0"/>
              </a:rPr>
              <a:t>Why should we recycle food waste?</a:t>
            </a: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 smtClean="0">
              <a:latin typeface="Futura Std Medium" pitchFamily="34" charset="0"/>
            </a:endParaRPr>
          </a:p>
          <a:p>
            <a:pPr>
              <a:buNone/>
            </a:pPr>
            <a:endParaRPr lang="en-GB" dirty="0">
              <a:latin typeface="Futura Std Medium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29690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utura Std Medium" pitchFamily="34" charset="0"/>
                <a:ea typeface="Calibri"/>
                <a:cs typeface="Times New Roman"/>
              </a:rPr>
              <a:t>Saves resources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5976" y="29249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utura Std Medium" pitchFamily="34" charset="0"/>
                <a:ea typeface="Calibri"/>
                <a:cs typeface="Times New Roman"/>
              </a:rPr>
              <a:t>Reduces landfill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4008" y="55892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Futura Std Medium" pitchFamily="34" charset="0"/>
                <a:ea typeface="Calibri"/>
                <a:cs typeface="Times New Roman"/>
              </a:rPr>
              <a:t>Saves money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27984" y="5301208"/>
            <a:ext cx="0" cy="93610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ethane-45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339752" y="2715772"/>
            <a:ext cx="1872208" cy="1145276"/>
          </a:xfrm>
          <a:prstGeom prst="rect">
            <a:avLst/>
          </a:prstGeom>
        </p:spPr>
      </p:pic>
      <p:pic>
        <p:nvPicPr>
          <p:cNvPr id="21" name="Picture 20" descr="lorry-46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220072" y="4077072"/>
            <a:ext cx="1440160" cy="10081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36097" y="42930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Futura Std Medium" pitchFamily="34" charset="0"/>
              </a:rPr>
              <a:t>food</a:t>
            </a:r>
            <a:endParaRPr lang="en-GB" dirty="0">
              <a:latin typeface="Futura Std Medium" pitchFamily="34" charset="0"/>
            </a:endParaRPr>
          </a:p>
        </p:txBody>
      </p:sp>
      <p:pic>
        <p:nvPicPr>
          <p:cNvPr id="27" name="Picture 26" descr="coins bags lozenge-4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694604" y="5085184"/>
            <a:ext cx="1373340" cy="1254656"/>
          </a:xfrm>
          <a:prstGeom prst="rect">
            <a:avLst/>
          </a:prstGeom>
        </p:spPr>
      </p:pic>
      <p:pic>
        <p:nvPicPr>
          <p:cNvPr id="15" name="Picture 14" descr="Recycling Lesson Plans PPT Artwork-37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1600" y="404744"/>
            <a:ext cx="7399597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000" dirty="0" smtClean="0">
                <a:latin typeface="Futura Std Medium" pitchFamily="34" charset="0"/>
              </a:rPr>
              <a:t>You can recycle food waste at home.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000" dirty="0" smtClean="0">
                <a:latin typeface="Futura Std Medium" pitchFamily="34" charset="0"/>
              </a:rPr>
              <a:t>Cooked, uncooked and out-of-date food as well as peelings and leftovers can all be recycled.</a:t>
            </a: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3000" dirty="0" smtClean="0">
              <a:latin typeface="Futura Std Medium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Futura Std Medium" pitchFamily="34" charset="0"/>
            </a:endParaRPr>
          </a:p>
          <a:p>
            <a:pPr marL="0" indent="0">
              <a:buNone/>
            </a:pPr>
            <a:r>
              <a:rPr lang="en-GB" sz="3000" dirty="0" smtClean="0">
                <a:latin typeface="Futura Std Medium" pitchFamily="34" charset="0"/>
              </a:rPr>
              <a:t>Let’s see what types of food waste can go in the caddy.</a:t>
            </a:r>
            <a:endParaRPr lang="en-GB" sz="3000" dirty="0">
              <a:latin typeface="Futura Std Medium" pitchFamily="34" charset="0"/>
            </a:endParaRPr>
          </a:p>
        </p:txBody>
      </p:sp>
      <p:pic>
        <p:nvPicPr>
          <p:cNvPr id="5" name="Picture 4" descr="Recycling Lesson Plans PPT Artwork-3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122" y="620752"/>
            <a:ext cx="8594366" cy="576000"/>
          </a:xfrm>
          <a:prstGeom prst="rect">
            <a:avLst/>
          </a:prstGeom>
        </p:spPr>
      </p:pic>
      <p:pic>
        <p:nvPicPr>
          <p:cNvPr id="16386" name="Picture 2" descr="https://wrappartners-production.s3.amazonaws.com/c3/12ca69/web1533_-_Silver_food_waste_kitchen_caddy_shown_with_compostable_liner_-_Web_Version__72ppi.jpg?Signature=J0k2j1RiiwqyIchGyRP%2BK3tzyzQ%3D&amp;Expires=1452619273&amp;AWSAccessKeyId=10W1DCQZY01FCJJDEJG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83099" y="3265346"/>
            <a:ext cx="1952997" cy="181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6" y="411946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utura Std Medium" pitchFamily="34" charset="0"/>
              </a:rPr>
              <a:t>Dairy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411017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Chicken and bones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407707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Fruit including peelings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411017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Rice and pasta</a:t>
            </a:r>
            <a:endParaRPr lang="en-GB" sz="2400" dirty="0">
              <a:latin typeface="Futura Std Medium" pitchFamily="34" charset="0"/>
            </a:endParaRPr>
          </a:p>
        </p:txBody>
      </p:sp>
      <p:pic>
        <p:nvPicPr>
          <p:cNvPr id="14" name="Picture 13" descr="Recycling Lesson Plans PPT Artwork-3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0122" y="620752"/>
            <a:ext cx="8594366" cy="576000"/>
          </a:xfrm>
          <a:prstGeom prst="rect">
            <a:avLst/>
          </a:prstGeom>
        </p:spPr>
      </p:pic>
      <p:pic>
        <p:nvPicPr>
          <p:cNvPr id="17" name="Picture 2" descr="https://wrappartners-production.s3.amazonaws.com/5d/f595ee/web1431_-_Leftover_fruit_-_peelings_-_Web_Version__72ppi.jpg?Signature=PmGz4%2FRoGN3c7HCS6RyRNNU011s%3D&amp;Expires=1452679280&amp;AWSAccessKeyId=10W1DCQZY01FCJJDEJ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132856"/>
            <a:ext cx="1872208" cy="1944216"/>
          </a:xfrm>
          <a:prstGeom prst="rect">
            <a:avLst/>
          </a:prstGeom>
          <a:noFill/>
        </p:spPr>
      </p:pic>
      <p:pic>
        <p:nvPicPr>
          <p:cNvPr id="14340" name="Picture 4" descr="https://wrappartners-production.s3.amazonaws.com/5e/fe6748/web1433_-_Leftover_cooked_meat_and_bones_-_Web_Version__72ppi.jpg?Signature=KuyyZNOxjtP1Uzi99x68iHls%2FUA%3D&amp;Expires=1452680057&amp;AWSAccessKeyId=10W1DCQZY01FCJJDEJG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2492896"/>
            <a:ext cx="1800200" cy="1512168"/>
          </a:xfrm>
          <a:prstGeom prst="rect">
            <a:avLst/>
          </a:prstGeom>
          <a:noFill/>
        </p:spPr>
      </p:pic>
      <p:pic>
        <p:nvPicPr>
          <p:cNvPr id="11" name="Picture 10" descr="iStock_000019725768Mediu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2492896"/>
            <a:ext cx="2149687" cy="1506730"/>
          </a:xfrm>
          <a:prstGeom prst="rect">
            <a:avLst/>
          </a:prstGeom>
        </p:spPr>
      </p:pic>
      <p:pic>
        <p:nvPicPr>
          <p:cNvPr id="20" name="Picture 19" descr="iStock_000014025187smal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11760" y="2420888"/>
            <a:ext cx="2232273" cy="148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1"/>
      <p:bldP spid="15" grpId="1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0" y="414327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utura Std Medium" pitchFamily="34" charset="0"/>
              </a:rPr>
              <a:t>Fish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9259" y="4172887"/>
            <a:ext cx="2690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Plate scrapings/ Leftovers from meals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411037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Cakes and pastries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14327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utura Std Medium" pitchFamily="34" charset="0"/>
              </a:rPr>
              <a:t>Bread</a:t>
            </a:r>
            <a:endParaRPr lang="en-GB" sz="2400" dirty="0">
              <a:latin typeface="Futura Std Medium" pitchFamily="34" charset="0"/>
            </a:endParaRPr>
          </a:p>
        </p:txBody>
      </p:sp>
      <p:pic>
        <p:nvPicPr>
          <p:cNvPr id="13" name="Picture 12" descr="Recycling Lesson Plans PPT Artwork-3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0122" y="620752"/>
            <a:ext cx="8594366" cy="576000"/>
          </a:xfrm>
          <a:prstGeom prst="rect">
            <a:avLst/>
          </a:prstGeom>
        </p:spPr>
      </p:pic>
      <p:pic>
        <p:nvPicPr>
          <p:cNvPr id="13314" name="Picture 2" descr="https://wrappartners-production.s3.amazonaws.com/f4/654aeb/web1436_-_Leftover_food_on_plate_-_pasta_with_tomato_and_vegetable_sauce_-_Web_Version__72ppi.jpg?Signature=SGcTA7HQTgwoOfvH3yi8IWC4nOw%3D&amp;Expires=1452680277&amp;AWSAccessKeyId=10W1DCQZY01FCJJDEJ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2444695"/>
            <a:ext cx="1656184" cy="15121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2300679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Stock_000010578232Medium.jpg"/>
          <p:cNvPicPr>
            <a:picLocks noChangeAspect="1"/>
          </p:cNvPicPr>
          <p:nvPr/>
        </p:nvPicPr>
        <p:blipFill>
          <a:blip r:embed="rId5" cstate="screen"/>
          <a:srcRect l="14787" t="35260" r="39004"/>
          <a:stretch>
            <a:fillRect/>
          </a:stretch>
        </p:blipFill>
        <p:spPr>
          <a:xfrm>
            <a:off x="539552" y="2444695"/>
            <a:ext cx="1656184" cy="1584176"/>
          </a:xfrm>
          <a:prstGeom prst="rect">
            <a:avLst/>
          </a:prstGeom>
        </p:spPr>
      </p:pic>
      <p:pic>
        <p:nvPicPr>
          <p:cNvPr id="17" name="Picture 16" descr="iStock_000002255218Medium.jpg"/>
          <p:cNvPicPr>
            <a:picLocks noChangeAspect="1"/>
          </p:cNvPicPr>
          <p:nvPr/>
        </p:nvPicPr>
        <p:blipFill>
          <a:blip r:embed="rId6" cstate="screen"/>
          <a:srcRect l="18853" t="14306" r="16923" b="7013"/>
          <a:stretch>
            <a:fillRect/>
          </a:stretch>
        </p:blipFill>
        <p:spPr>
          <a:xfrm>
            <a:off x="4716016" y="2372687"/>
            <a:ext cx="194421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5" grpId="1"/>
      <p:bldP spid="16" grpId="1"/>
      <p:bldP spid="2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6512" y="419147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Eggshells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4172887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Vegetables including peelings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419147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Meat</a:t>
            </a:r>
            <a:endParaRPr lang="en-GB" sz="2400" dirty="0">
              <a:latin typeface="Futura Std Medium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41821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Futura Std Medium" pitchFamily="34" charset="0"/>
              </a:rPr>
              <a:t>Teabags and coffee grounds</a:t>
            </a:r>
            <a:endParaRPr lang="en-GB" sz="2400" dirty="0">
              <a:latin typeface="Futura Std Medium" pitchFamily="34" charset="0"/>
            </a:endParaRPr>
          </a:p>
        </p:txBody>
      </p:sp>
      <p:pic>
        <p:nvPicPr>
          <p:cNvPr id="14" name="Picture 13" descr="Recycling Lesson Plans PPT Artwork-39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0122" y="620752"/>
            <a:ext cx="8594366" cy="576000"/>
          </a:xfrm>
          <a:prstGeom prst="rect">
            <a:avLst/>
          </a:prstGeom>
        </p:spPr>
      </p:pic>
      <p:pic>
        <p:nvPicPr>
          <p:cNvPr id="12290" name="Picture 2" descr="https://wrappartners-production.s3.amazonaws.com/2a/6a0a94/web0256_-_Whole_eggs_and_egg_shells_in_egg_box_-_Web_Version__72ppi.jpg?Signature=wDZFdPrgsD67%2BQr5gggviOXO3Qk%3D&amp;Expires=1452680638&amp;AWSAccessKeyId=10W1DCQZY01FCJJDEJ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420888"/>
            <a:ext cx="1805343" cy="1728192"/>
          </a:xfrm>
          <a:prstGeom prst="rect">
            <a:avLst/>
          </a:prstGeom>
          <a:noFill/>
        </p:spPr>
      </p:pic>
      <p:pic>
        <p:nvPicPr>
          <p:cNvPr id="12292" name="Picture 4" descr="https://wrappartners-production.s3.amazonaws.com/c3/ca3d6b/web1440_-_Leftover_raw_vegetables_and_peelings_-_Web_Version__72ppi.jpg?Signature=%2F7M97pnv%2BML7dTF5scv6%2BnuyoYo%3D&amp;Expires=1452680842&amp;AWSAccessKeyId=10W1DCQZY01FCJJDEJG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12949" y="2492896"/>
            <a:ext cx="1907523" cy="1584176"/>
          </a:xfrm>
          <a:prstGeom prst="rect">
            <a:avLst/>
          </a:prstGeom>
          <a:noFill/>
        </p:spPr>
      </p:pic>
      <p:pic>
        <p:nvPicPr>
          <p:cNvPr id="17" name="Picture 16" descr="tea bags_coffee grounds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644008" y="2420888"/>
            <a:ext cx="2004678" cy="1728192"/>
          </a:xfrm>
          <a:prstGeom prst="rect">
            <a:avLst/>
          </a:prstGeom>
        </p:spPr>
      </p:pic>
      <p:pic>
        <p:nvPicPr>
          <p:cNvPr id="15" name="Picture 14" descr="raw_steak.jpg"/>
          <p:cNvPicPr>
            <a:picLocks noChangeAspect="1"/>
          </p:cNvPicPr>
          <p:nvPr/>
        </p:nvPicPr>
        <p:blipFill>
          <a:blip r:embed="rId6" cstate="print"/>
          <a:srcRect l="16471" t="23080" r="13189" b="27461"/>
          <a:stretch>
            <a:fillRect/>
          </a:stretch>
        </p:blipFill>
        <p:spPr>
          <a:xfrm>
            <a:off x="2411760" y="2996952"/>
            <a:ext cx="1997022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Futura Std Medium" pitchFamily="34" charset="0"/>
              </a:rPr>
              <a:t>In groups of 3, answer these questions:</a:t>
            </a:r>
          </a:p>
          <a:p>
            <a:pPr marL="514350" indent="-514350"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What did you eat yesterday? </a:t>
            </a:r>
            <a:endParaRPr lang="en-GB" sz="2400" dirty="0" smtClean="0">
              <a:latin typeface="Futura Std Medium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What food did you leave? </a:t>
            </a:r>
            <a:endParaRPr lang="en-GB" sz="2400" dirty="0" smtClean="0">
              <a:latin typeface="Futura Std Medium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How did you get rid of your food waste? </a:t>
            </a:r>
            <a:endParaRPr lang="en-GB" sz="2400" dirty="0" smtClean="0">
              <a:latin typeface="Futura Std Medium" pitchFamily="34" charset="0"/>
            </a:endParaRPr>
          </a:p>
          <a:p>
            <a:pPr marL="514350" indent="-514350">
              <a:buAutoNum type="arabicParenR"/>
            </a:pPr>
            <a:r>
              <a:rPr lang="en-GB" sz="2800" dirty="0" smtClean="0">
                <a:latin typeface="Futura Std Medium" pitchFamily="34" charset="0"/>
              </a:rPr>
              <a:t>Are you surprised by how much food you waste?</a:t>
            </a:r>
            <a:endParaRPr lang="en-GB" sz="2800" dirty="0">
              <a:latin typeface="Futura Std Medium" pitchFamily="34" charset="0"/>
            </a:endParaRPr>
          </a:p>
        </p:txBody>
      </p:sp>
      <p:pic>
        <p:nvPicPr>
          <p:cNvPr id="4098" name="Picture 2" descr="https://wrappartners-production.s3.amazonaws.com/87/521547/web0959_-_Boy_putting_banana_peel_into_green_waste_recycling_bin_-_Web_Version__72ppi.jpg?Signature=iVRDHvGLEqHDGAL%2FZVHRzzsvj%2Bs%3D&amp;Expires=1452684417&amp;AWSAccessKeyId=10W1DCQZY01FCJJDEJG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4293096"/>
            <a:ext cx="1754196" cy="1715476"/>
          </a:xfrm>
          <a:prstGeom prst="rect">
            <a:avLst/>
          </a:prstGeom>
          <a:noFill/>
        </p:spPr>
      </p:pic>
      <p:pic>
        <p:nvPicPr>
          <p:cNvPr id="6" name="Picture 5" descr="Recycling Lesson Plans PPT Artwork-67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548752"/>
            <a:ext cx="8270010" cy="648000"/>
          </a:xfrm>
          <a:prstGeom prst="rect">
            <a:avLst/>
          </a:prstGeom>
        </p:spPr>
      </p:pic>
      <p:pic>
        <p:nvPicPr>
          <p:cNvPr id="16386" name="Picture 2" descr="https://wrappartners-production.s3.amazonaws.com/0b/73a1b9/web1374_-_Father_and_daughter_with_meal_made_from_leftovers_-_Web_Version__72ppi.jpg?Signature=4%2FFikdV1%2FXj6UNwzLwy4iv4bX9w%3D&amp;Expires=1453114224&amp;AWSAccessKeyId=10W1DCQZY01FCJJDEJG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1" y="4293095"/>
            <a:ext cx="1577917" cy="172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690</Words>
  <Application>Microsoft Office PowerPoint</Application>
  <PresentationFormat>On-screen Show (4:3)</PresentationFormat>
  <Paragraphs>124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Futura Std Medium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Nicola Lindsay</dc:creator>
  <cp:lastModifiedBy>Nicola Lindsay</cp:lastModifiedBy>
  <cp:revision>404</cp:revision>
  <dcterms:created xsi:type="dcterms:W3CDTF">2015-11-16T11:50:59Z</dcterms:created>
  <dcterms:modified xsi:type="dcterms:W3CDTF">2016-02-25T16:35:57Z</dcterms:modified>
</cp:coreProperties>
</file>