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24" r:id="rId2"/>
    <p:sldId id="312" r:id="rId3"/>
    <p:sldId id="323" r:id="rId4"/>
    <p:sldId id="327" r:id="rId5"/>
    <p:sldId id="318" r:id="rId6"/>
    <p:sldId id="315" r:id="rId7"/>
    <p:sldId id="319" r:id="rId8"/>
    <p:sldId id="321" r:id="rId9"/>
    <p:sldId id="322" r:id="rId10"/>
    <p:sldId id="325" r:id="rId11"/>
  </p:sldIdLst>
  <p:sldSz cx="9144000" cy="6858000" type="screen4x3"/>
  <p:notesSz cx="6797675" cy="9928225"/>
  <p:embeddedFontLst>
    <p:embeddedFont>
      <p:font typeface="Century Gothic" pitchFamily="34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9B"/>
    <a:srgbClr val="31AA47"/>
    <a:srgbClr val="008A3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2" autoAdjust="0"/>
    <p:restoredTop sz="85484" autoAdjust="0"/>
  </p:normalViewPr>
  <p:slideViewPr>
    <p:cSldViewPr>
      <p:cViewPr>
        <p:scale>
          <a:sx n="50" d="100"/>
          <a:sy n="50" d="100"/>
        </p:scale>
        <p:origin x="-53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0FD0E-4A6E-46C9-92B5-05124D8B7D58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5804-4A11-48AC-9F36-EED42B4BC1D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rt-paint-painting-tempera-crafts-423530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s.wrap.org.uk/assets/7074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en/lego-lego-blocks-stones-toys-615239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s.wrap.org.uk/assets/8236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Children painting:</a:t>
            </a:r>
            <a:r>
              <a:rPr lang="en-GB" baseline="0" dirty="0" smtClean="0"/>
              <a:t>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https://pixabay.com/en/art-paint-painting-tempera-crafts-423530/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5804-4A11-48AC-9F36-EED42B4BC1D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</a:t>
            </a:r>
          </a:p>
          <a:p>
            <a:r>
              <a:rPr lang="en-GB" dirty="0" smtClean="0"/>
              <a:t>Clothing: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https://partners.wrap.org.uk/assets/7074/</a:t>
            </a:r>
            <a:endParaRPr lang="en-GB" dirty="0" smtClean="0"/>
          </a:p>
          <a:p>
            <a:r>
              <a:rPr lang="en-GB" dirty="0" smtClean="0"/>
              <a:t>Lego:</a:t>
            </a:r>
            <a:r>
              <a:rPr lang="en-GB" baseline="0" dirty="0"/>
              <a:t>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https://pixabay.com/en/lego-lego-blocks-stones-toys-615239/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5804-4A11-48AC-9F36-EED42B4BC1D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</a:t>
            </a:r>
          </a:p>
          <a:p>
            <a:r>
              <a:rPr lang="en-GB" dirty="0" smtClean="0"/>
              <a:t>Children</a:t>
            </a:r>
            <a:r>
              <a:rPr lang="en-GB" baseline="0" dirty="0" smtClean="0"/>
              <a:t> recycling: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https://partners.wrap.org.uk/assets/8236/</a:t>
            </a:r>
            <a:r>
              <a:rPr lang="en-GB" baseline="0" dirty="0" smtClean="0"/>
              <a:t>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5804-4A11-48AC-9F36-EED42B4BC1DC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67FD-3F21-4F64-AD12-EB2C6519EEBF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267FD-3F21-4F64-AD12-EB2C6519EEBF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33CC4-6389-4793-9BA9-B0F8A1F7042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Front Cover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s://wrappartners-production.s3.amazonaws.com/f0/4ac5ea/web1248_-_School_children_recycling_in_the_playground_-_Web_Version__72ppi.jpg?Signature=WTbPNYlrPy8iblxFaxMCoC%2B0RKQ%3D&amp;Expires=1452508007&amp;AWSAccessKeyId=10W1DCQZY01FCJJDEJ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2584" y="3789040"/>
            <a:ext cx="366760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Front Cover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 descr="https://wrappartners-production.s3.amazonaws.com/f0/4ac5ea/web1248_-_School_children_recycling_in_the_playground_-_Web_Version__72ppi.jpg?Signature=WTbPNYlrPy8iblxFaxMCoC%2B0RKQ%3D&amp;Expires=1452508007&amp;AWSAccessKeyId=10W1DCQZY01FCJJDEJ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01386"/>
            <a:ext cx="4176463" cy="295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3000" dirty="0" smtClean="0">
                <a:latin typeface="Futura Std Medium" pitchFamily="34" charset="0"/>
              </a:rPr>
              <a:t>You will be numbered off 1 – 4.</a:t>
            </a:r>
          </a:p>
          <a:p>
            <a:pPr marL="0" indent="0">
              <a:buNone/>
            </a:pPr>
            <a:r>
              <a:rPr lang="en-GB" sz="3000" dirty="0" smtClean="0">
                <a:latin typeface="Futura Std Medium" pitchFamily="34" charset="0"/>
              </a:rPr>
              <a:t>4 recycling facts will appear on the screen.</a:t>
            </a:r>
          </a:p>
          <a:p>
            <a:pPr marL="0" indent="0">
              <a:buNone/>
            </a:pPr>
            <a:r>
              <a:rPr lang="en-GB" sz="3000" dirty="0" smtClean="0">
                <a:latin typeface="Futura Std Medium" pitchFamily="34" charset="0"/>
              </a:rPr>
              <a:t>You will have 5 minutes to draw a picture that describes your fact.</a:t>
            </a:r>
          </a:p>
          <a:p>
            <a:pPr marL="0" indent="0">
              <a:buNone/>
            </a:pPr>
            <a:r>
              <a:rPr lang="en-GB" sz="3000" dirty="0" smtClean="0">
                <a:latin typeface="Futura Std Medium" pitchFamily="34" charset="0"/>
              </a:rPr>
              <a:t>You will then show your picture and tell your fact to your partner.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5" name="Picture 4" descr="Green Swoo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5013176"/>
            <a:ext cx="1324800" cy="1152128"/>
          </a:xfrm>
          <a:prstGeom prst="rect">
            <a:avLst/>
          </a:prstGeom>
        </p:spPr>
      </p:pic>
      <p:pic>
        <p:nvPicPr>
          <p:cNvPr id="8" name="Picture 7" descr="Recycling Lesson Plans PPT Artwork-7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819088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5576" y="1484784"/>
          <a:ext cx="7506335" cy="5080412"/>
        </p:xfrm>
        <a:graphic>
          <a:graphicData uri="http://schemas.openxmlformats.org/drawingml/2006/table">
            <a:tbl>
              <a:tblPr/>
              <a:tblGrid>
                <a:gridCol w="3549306"/>
                <a:gridCol w="226603"/>
                <a:gridCol w="328547"/>
                <a:gridCol w="3401879"/>
              </a:tblGrid>
              <a:tr h="2305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kern="1200" dirty="0">
                          <a:solidFill>
                            <a:srgbClr val="000000"/>
                          </a:solidFill>
                          <a:latin typeface="Futura Std Medium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2000" kern="1200" dirty="0">
                          <a:solidFill>
                            <a:srgbClr val="000000"/>
                          </a:solidFill>
                          <a:latin typeface="Futura Std Medium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 smtClean="0">
                          <a:solidFill>
                            <a:srgbClr val="000000"/>
                          </a:solidFill>
                          <a:latin typeface="Futura Std Medium" pitchFamily="34" charset="0"/>
                          <a:ea typeface="+mn-ea"/>
                          <a:cs typeface="+mn-cs"/>
                        </a:rPr>
                        <a:t>An</a:t>
                      </a:r>
                      <a:r>
                        <a:rPr lang="en-GB" sz="2800" kern="1200" baseline="0" dirty="0" smtClean="0">
                          <a:solidFill>
                            <a:srgbClr val="000000"/>
                          </a:solidFill>
                          <a:latin typeface="Futura Std Medium" pitchFamily="34" charset="0"/>
                          <a:ea typeface="+mn-ea"/>
                          <a:cs typeface="+mn-cs"/>
                        </a:rPr>
                        <a:t> old newspaper can be recycled to make a new newspaper.</a:t>
                      </a:r>
                      <a:endParaRPr lang="en-GB" sz="2800" dirty="0">
                        <a:latin typeface="Futura Std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latin typeface="Futura Std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latin typeface="Futura Std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rgbClr val="000000"/>
                          </a:solidFill>
                          <a:latin typeface="Futura Std Medium" pitchFamily="34" charset="0"/>
                          <a:ea typeface="+mn-ea"/>
                          <a:cs typeface="+mn-cs"/>
                        </a:rPr>
                        <a:t>2 </a:t>
                      </a:r>
                      <a:endParaRPr lang="en-GB" sz="2800" dirty="0">
                        <a:latin typeface="Futura Std Medium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 smtClean="0">
                          <a:solidFill>
                            <a:srgbClr val="000000"/>
                          </a:solidFill>
                          <a:latin typeface="Futura Std Medium" pitchFamily="34" charset="0"/>
                          <a:ea typeface="+mn-ea"/>
                          <a:cs typeface="+mn-cs"/>
                        </a:rPr>
                        <a:t>Recycling</a:t>
                      </a:r>
                      <a:r>
                        <a:rPr lang="en-GB" sz="2800" kern="1200" baseline="0" dirty="0" smtClean="0">
                          <a:solidFill>
                            <a:srgbClr val="000000"/>
                          </a:solidFill>
                          <a:latin typeface="Futura Std Medium" pitchFamily="34" charset="0"/>
                          <a:ea typeface="+mn-ea"/>
                          <a:cs typeface="+mn-cs"/>
                        </a:rPr>
                        <a:t> plastic bottles saves energy.</a:t>
                      </a:r>
                      <a:endParaRPr lang="en-GB" sz="2800" dirty="0">
                        <a:latin typeface="Futura Std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Futura Std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Futura Std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Futura Std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latin typeface="Futura Std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Futura Std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Futura Std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Futura Std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latin typeface="Futura Std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5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rgbClr val="000000"/>
                          </a:solidFill>
                          <a:latin typeface="Futura Std Medium" pitchFamily="34" charset="0"/>
                          <a:ea typeface="+mn-ea"/>
                          <a:cs typeface="+mn-cs"/>
                        </a:rPr>
                        <a:t>3 </a:t>
                      </a:r>
                      <a:endParaRPr lang="en-GB" sz="2800" dirty="0">
                        <a:latin typeface="Futura Std Medium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 smtClean="0">
                          <a:solidFill>
                            <a:srgbClr val="000000"/>
                          </a:solidFill>
                          <a:latin typeface="Futura Std Medium" pitchFamily="34" charset="0"/>
                          <a:ea typeface="+mn-ea"/>
                          <a:cs typeface="+mn-cs"/>
                        </a:rPr>
                        <a:t>Recycling</a:t>
                      </a:r>
                      <a:r>
                        <a:rPr lang="en-GB" sz="2800" kern="1200" baseline="0" dirty="0" smtClean="0">
                          <a:solidFill>
                            <a:srgbClr val="000000"/>
                          </a:solidFill>
                          <a:latin typeface="Futura Std Medium" pitchFamily="34" charset="0"/>
                          <a:ea typeface="+mn-ea"/>
                          <a:cs typeface="+mn-cs"/>
                        </a:rPr>
                        <a:t> cardboard saves trees.</a:t>
                      </a:r>
                      <a:endParaRPr lang="en-GB" sz="2800" dirty="0">
                        <a:latin typeface="Futura Std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Futura Std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Futura Std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rgbClr val="000000"/>
                          </a:solidFill>
                          <a:latin typeface="Futura Std Medium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GB" sz="2800" dirty="0">
                        <a:latin typeface="Futura Std Medium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 smtClean="0">
                          <a:solidFill>
                            <a:srgbClr val="000000"/>
                          </a:solidFill>
                          <a:latin typeface="Futura Std Medium" pitchFamily="34" charset="0"/>
                          <a:ea typeface="+mn-ea"/>
                          <a:cs typeface="+mn-cs"/>
                        </a:rPr>
                        <a:t>Drink</a:t>
                      </a:r>
                      <a:r>
                        <a:rPr lang="en-GB" sz="2800" kern="1200" baseline="0" dirty="0" smtClean="0">
                          <a:solidFill>
                            <a:srgbClr val="000000"/>
                          </a:solidFill>
                          <a:latin typeface="Futura Std Medium" pitchFamily="34" charset="0"/>
                          <a:ea typeface="+mn-ea"/>
                          <a:cs typeface="+mn-cs"/>
                        </a:rPr>
                        <a:t> cans can be made into bicycle frames.</a:t>
                      </a:r>
                      <a:endParaRPr lang="en-GB" sz="2800" dirty="0">
                        <a:latin typeface="Futura Std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6" descr="Recycling Lesson Plans PPT Artwork-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19088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Futura Std Medium" pitchFamily="34" charset="0"/>
              </a:rPr>
              <a:t>Make sure your recycling is:</a:t>
            </a:r>
          </a:p>
          <a:p>
            <a:pPr marL="1440000" lvl="0">
              <a:buClr>
                <a:srgbClr val="31AA47"/>
              </a:buClr>
              <a:defRPr/>
            </a:pPr>
            <a:r>
              <a:rPr lang="en-GB" dirty="0" smtClean="0">
                <a:latin typeface="Futura Std Medium" pitchFamily="34" charset="0"/>
              </a:rPr>
              <a:t>Emptied</a:t>
            </a:r>
          </a:p>
          <a:p>
            <a:pPr marL="1440000" lvl="0">
              <a:buClr>
                <a:srgbClr val="31AA47"/>
              </a:buClr>
              <a:defRPr/>
            </a:pPr>
            <a:r>
              <a:rPr lang="en-GB" dirty="0" smtClean="0">
                <a:latin typeface="Futura Std Medium" pitchFamily="34" charset="0"/>
              </a:rPr>
              <a:t>Rinsed</a:t>
            </a:r>
          </a:p>
          <a:p>
            <a:pPr marL="1440000" lvl="0">
              <a:buClr>
                <a:srgbClr val="31AA47"/>
              </a:buClr>
              <a:defRPr/>
            </a:pPr>
            <a:r>
              <a:rPr lang="en-GB" dirty="0" smtClean="0">
                <a:latin typeface="Futura Std Medium" pitchFamily="34" charset="0"/>
              </a:rPr>
              <a:t>Sorted</a:t>
            </a:r>
          </a:p>
          <a:p>
            <a:pPr marL="0" indent="0">
              <a:buNone/>
            </a:pPr>
            <a:endParaRPr lang="en-GB" dirty="0" smtClean="0">
              <a:latin typeface="Futura Std Medium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22266" r="22856" b="12766"/>
          <a:stretch>
            <a:fillRect/>
          </a:stretch>
        </p:blipFill>
        <p:spPr bwMode="auto">
          <a:xfrm>
            <a:off x="4427984" y="2276872"/>
            <a:ext cx="2304256" cy="202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42900" y="4725144"/>
            <a:ext cx="8261548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AA4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If you don’t, items may go to landfill and may not be recycled.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More Titles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588" y="404664"/>
            <a:ext cx="8877908" cy="5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320" y="1124744"/>
            <a:ext cx="3013992" cy="4282555"/>
          </a:xfrm>
        </p:spPr>
        <p:txBody>
          <a:bodyPr/>
          <a:lstStyle/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r>
              <a:rPr lang="en-GB" dirty="0" smtClean="0">
                <a:latin typeface="Futura Std Medium" pitchFamily="34" charset="0"/>
              </a:rPr>
              <a:t>Reduce</a:t>
            </a:r>
          </a:p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r>
              <a:rPr lang="en-GB" dirty="0" smtClean="0">
                <a:latin typeface="Futura Std Medium" pitchFamily="34" charset="0"/>
              </a:rPr>
              <a:t>Re-use</a:t>
            </a:r>
          </a:p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r>
              <a:rPr lang="en-GB" dirty="0" smtClean="0">
                <a:latin typeface="Futura Std Medium" pitchFamily="34" charset="0"/>
              </a:rPr>
              <a:t>Recycle</a:t>
            </a:r>
            <a:endParaRPr lang="en-GB" dirty="0">
              <a:latin typeface="Futura Std Medium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430216" y="1585392"/>
            <a:ext cx="1" cy="2952328"/>
          </a:xfrm>
          <a:prstGeom prst="straightConnector1">
            <a:avLst/>
          </a:prstGeom>
          <a:ln w="209550">
            <a:solidFill>
              <a:srgbClr val="31AA4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54152" y="2605698"/>
            <a:ext cx="12961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utura Std Medium" pitchFamily="34" charset="0"/>
              </a:rPr>
              <a:t>Best</a:t>
            </a:r>
            <a:endParaRPr lang="en-GB" sz="4000" dirty="0">
              <a:latin typeface="Futura Std Medium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4980309"/>
            <a:ext cx="8229600" cy="147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We’ve already discussed recycling,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" pitchFamily="34" charset="0"/>
              </a:rPr>
              <a:t> but it’s even better to reduce or re-use our waste.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itchFamily="34" charset="0"/>
            </a:endParaRPr>
          </a:p>
        </p:txBody>
      </p:sp>
      <p:pic>
        <p:nvPicPr>
          <p:cNvPr id="9" name="Picture 8" descr="Recycling Lesson Plans PPT Artwork-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752"/>
            <a:ext cx="825504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b="1" dirty="0" smtClean="0">
                <a:latin typeface="Futura Std Medium" pitchFamily="34" charset="0"/>
              </a:rPr>
              <a:t>Reduce</a:t>
            </a:r>
            <a:r>
              <a:rPr lang="en-GB" dirty="0" smtClean="0">
                <a:latin typeface="Futura Std Medium" pitchFamily="34" charset="0"/>
              </a:rPr>
              <a:t> – Think before you buy</a:t>
            </a:r>
          </a:p>
          <a:p>
            <a:pPr marL="0" indent="0">
              <a:buNone/>
            </a:pPr>
            <a:r>
              <a:rPr lang="en-GB" dirty="0" smtClean="0">
                <a:latin typeface="Futura Std Medium" pitchFamily="34" charset="0"/>
              </a:rPr>
              <a:t>Instead of buying things, make them!</a:t>
            </a:r>
          </a:p>
          <a:p>
            <a:pPr>
              <a:buNone/>
            </a:pPr>
            <a:endParaRPr lang="en-GB" i="1" dirty="0" smtClean="0">
              <a:latin typeface="Futura Std Medium" pitchFamily="34" charset="0"/>
            </a:endParaRPr>
          </a:p>
          <a:p>
            <a:pPr>
              <a:buNone/>
            </a:pPr>
            <a:endParaRPr lang="en-GB" i="1" dirty="0" smtClean="0">
              <a:latin typeface="Futura Std Medium" pitchFamily="34" charset="0"/>
            </a:endParaRPr>
          </a:p>
          <a:p>
            <a:pPr>
              <a:buNone/>
            </a:pPr>
            <a:endParaRPr lang="en-GB" i="1" dirty="0" smtClean="0">
              <a:latin typeface="Futura Std Medium" pitchFamily="34" charset="0"/>
            </a:endParaRPr>
          </a:p>
          <a:p>
            <a:pPr>
              <a:buNone/>
            </a:pPr>
            <a:endParaRPr lang="en-GB" i="1" dirty="0" smtClean="0">
              <a:latin typeface="Futura Std Medium" pitchFamily="34" charset="0"/>
            </a:endParaRPr>
          </a:p>
          <a:p>
            <a:pPr>
              <a:buNone/>
            </a:pPr>
            <a:endParaRPr lang="en-GB" i="1" dirty="0" smtClean="0">
              <a:latin typeface="Futura Std Medium" pitchFamily="34" charset="0"/>
            </a:endParaRPr>
          </a:p>
          <a:p>
            <a:pPr>
              <a:buNone/>
            </a:pPr>
            <a:endParaRPr lang="en-GB" sz="1100" i="1" dirty="0" smtClean="0">
              <a:latin typeface="Futura Std Medium" pitchFamily="34" charset="0"/>
            </a:endParaRPr>
          </a:p>
          <a:p>
            <a:pPr marL="0" indent="0">
              <a:buNone/>
            </a:pPr>
            <a:endParaRPr lang="en-GB" dirty="0" smtClean="0">
              <a:latin typeface="Futura Std Medium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Futura Std Medium" pitchFamily="34" charset="0"/>
              </a:rPr>
              <a:t>Can you think of your own example to reduce waste?</a:t>
            </a:r>
            <a:endParaRPr lang="en-GB" i="1" dirty="0" smtClean="0">
              <a:latin typeface="Futura Std Medium" pitchFamily="34" charset="0"/>
            </a:endParaRPr>
          </a:p>
        </p:txBody>
      </p:sp>
      <p:pic>
        <p:nvPicPr>
          <p:cNvPr id="8194" name="Picture 2" descr="Art, Paint, Painting, Tempera, Crafts, Children, Col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798929"/>
            <a:ext cx="2952328" cy="2214247"/>
          </a:xfrm>
          <a:prstGeom prst="rect">
            <a:avLst/>
          </a:prstGeom>
          <a:noFill/>
        </p:spPr>
      </p:pic>
      <p:pic>
        <p:nvPicPr>
          <p:cNvPr id="9" name="Picture 8" descr="Recycling Lesson Plans PPT Artwork-7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76752"/>
            <a:ext cx="825504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3000" b="1" dirty="0" smtClean="0">
                <a:latin typeface="Futura Std Medium" pitchFamily="34" charset="0"/>
              </a:rPr>
              <a:t>Re-use</a:t>
            </a:r>
            <a:r>
              <a:rPr lang="en-GB" sz="3000" dirty="0" smtClean="0">
                <a:latin typeface="Futura Std Medium" pitchFamily="34" charset="0"/>
              </a:rPr>
              <a:t> – Find ways to use things again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3000" dirty="0" smtClean="0">
                <a:latin typeface="Futura Std Medium" pitchFamily="34" charset="0"/>
              </a:rPr>
              <a:t>Pass on things you no longer want or need to someone else, swap with friends or take to a charity shop</a:t>
            </a:r>
          </a:p>
          <a:p>
            <a:pPr marL="0" indent="0">
              <a:buNone/>
            </a:pPr>
            <a:endParaRPr lang="en-GB" sz="3000" dirty="0" smtClean="0">
              <a:latin typeface="Futura Std Medium" pitchFamily="34" charset="0"/>
            </a:endParaRPr>
          </a:p>
          <a:p>
            <a:pPr marL="0" indent="0">
              <a:buNone/>
            </a:pPr>
            <a:endParaRPr lang="en-GB" sz="3000" dirty="0" smtClean="0">
              <a:latin typeface="Futura Std Medium" pitchFamily="34" charset="0"/>
            </a:endParaRPr>
          </a:p>
          <a:p>
            <a:pPr marL="0" indent="0">
              <a:buNone/>
            </a:pPr>
            <a:endParaRPr lang="en-GB" sz="3000" dirty="0" smtClean="0">
              <a:latin typeface="Futura Std Medium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3000" dirty="0" smtClean="0">
                <a:latin typeface="Futura Std Medium" pitchFamily="34" charset="0"/>
              </a:rPr>
              <a:t>Can you think of your own example to re-use?</a:t>
            </a:r>
            <a:endParaRPr lang="en-GB" sz="3000" i="1" dirty="0" smtClean="0">
              <a:latin typeface="Futura Std Medium" pitchFamily="34" charset="0"/>
            </a:endParaRPr>
          </a:p>
          <a:p>
            <a:pPr marL="0" indent="0">
              <a:buNone/>
            </a:pPr>
            <a:endParaRPr lang="en-GB" dirty="0" smtClean="0">
              <a:latin typeface="Futura Std Medium" pitchFamily="34" charset="0"/>
            </a:endParaRPr>
          </a:p>
          <a:p>
            <a:pPr marL="0" indent="0">
              <a:buNone/>
            </a:pPr>
            <a:endParaRPr lang="en-GB" dirty="0" smtClean="0">
              <a:latin typeface="Futura Std Medium" pitchFamily="34" charset="0"/>
            </a:endParaRPr>
          </a:p>
          <a:p>
            <a:pPr marL="0" indent="0">
              <a:buNone/>
            </a:pPr>
            <a:endParaRPr lang="en-GB" dirty="0" smtClean="0">
              <a:latin typeface="Futura Std Medium" pitchFamily="34" charset="0"/>
            </a:endParaRPr>
          </a:p>
          <a:p>
            <a:pPr marL="0" indent="0">
              <a:buNone/>
            </a:pPr>
            <a:endParaRPr lang="en-GB" dirty="0" smtClean="0">
              <a:latin typeface="Futura Std Medium" pitchFamily="34" charset="0"/>
            </a:endParaRPr>
          </a:p>
          <a:p>
            <a:pPr marL="0" indent="0">
              <a:buNone/>
            </a:pPr>
            <a:endParaRPr lang="en-GB" dirty="0" smtClean="0">
              <a:latin typeface="Futura Std Medium" pitchFamily="34" charset="0"/>
            </a:endParaRPr>
          </a:p>
          <a:p>
            <a:pPr marL="0" indent="0">
              <a:buNone/>
            </a:pPr>
            <a:endParaRPr lang="en-GB" dirty="0" smtClean="0">
              <a:latin typeface="Futura Std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7225" y="436287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dirty="0" smtClean="0">
                <a:latin typeface="Futura Std Medium" pitchFamily="34" charset="0"/>
              </a:rPr>
              <a:t>clothing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2280" y="436287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dirty="0" smtClean="0">
                <a:latin typeface="Futura Std Medium" pitchFamily="34" charset="0"/>
              </a:rPr>
              <a:t>toys</a:t>
            </a:r>
          </a:p>
        </p:txBody>
      </p:sp>
      <p:pic>
        <p:nvPicPr>
          <p:cNvPr id="5122" name="Picture 2" descr="Lego, Lego Blocks, Stones, Toys, From Lego, Module"/>
          <p:cNvPicPr>
            <a:picLocks noChangeAspect="1" noChangeArrowheads="1"/>
          </p:cNvPicPr>
          <p:nvPr/>
        </p:nvPicPr>
        <p:blipFill>
          <a:blip r:embed="rId3" cstate="print"/>
          <a:srcRect r="1024" b="6931"/>
          <a:stretch>
            <a:fillRect/>
          </a:stretch>
        </p:blipFill>
        <p:spPr bwMode="auto">
          <a:xfrm>
            <a:off x="5148064" y="3907286"/>
            <a:ext cx="1811148" cy="1277290"/>
          </a:xfrm>
          <a:prstGeom prst="roundRect">
            <a:avLst/>
          </a:prstGeom>
          <a:noFill/>
        </p:spPr>
      </p:pic>
      <p:pic>
        <p:nvPicPr>
          <p:cNvPr id="15" name="Picture 14" descr="Recycling Lesson Plans PPT Artwork-7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76752"/>
            <a:ext cx="8255040" cy="720000"/>
          </a:xfrm>
          <a:prstGeom prst="rect">
            <a:avLst/>
          </a:prstGeom>
        </p:spPr>
      </p:pic>
      <p:pic>
        <p:nvPicPr>
          <p:cNvPr id="16" name="Picture 15" descr="print0075_-_Pile_of_textiles_-_men_s__clothes__socks__underwear__tea_towels__cloths_-_Print_Version__300pp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9353" y="3672408"/>
            <a:ext cx="2584695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arenR"/>
            </a:pPr>
            <a:r>
              <a:rPr lang="en-GB" sz="2800" dirty="0" smtClean="0">
                <a:latin typeface="Futura Std Medium" pitchFamily="34" charset="0"/>
              </a:rPr>
              <a:t>What is one thing you should do with your recycling to make sure it doesn’t go to landfill?</a:t>
            </a:r>
          </a:p>
          <a:p>
            <a:pPr marL="514350" indent="-514350">
              <a:buAutoNum type="arabicParenR"/>
            </a:pPr>
            <a:endParaRPr lang="en-GB" sz="2800" dirty="0" smtClean="0">
              <a:latin typeface="Futura Std Medium" pitchFamily="34" charset="0"/>
            </a:endParaRPr>
          </a:p>
          <a:p>
            <a:pPr marL="514350" indent="-514350">
              <a:buAutoNum type="arabicParenR"/>
            </a:pPr>
            <a:r>
              <a:rPr lang="en-GB" sz="2800" dirty="0" smtClean="0">
                <a:latin typeface="Futura Std Medium" pitchFamily="34" charset="0"/>
              </a:rPr>
              <a:t>Put these in order starting with the best for the environment:</a:t>
            </a:r>
          </a:p>
          <a:p>
            <a:pPr marL="514350" indent="-514350">
              <a:buNone/>
            </a:pPr>
            <a:r>
              <a:rPr lang="en-GB" sz="2800" dirty="0" smtClean="0">
                <a:latin typeface="Futura Std Medium" pitchFamily="34" charset="0"/>
              </a:rPr>
              <a:t>	reuse		recycle	 	reduce</a:t>
            </a:r>
          </a:p>
          <a:p>
            <a:pPr marL="514350" indent="-514350">
              <a:buNone/>
            </a:pPr>
            <a:endParaRPr lang="en-GB" sz="2800" dirty="0" smtClean="0">
              <a:latin typeface="Futura Std Medium" pitchFamily="34" charset="0"/>
            </a:endParaRPr>
          </a:p>
          <a:p>
            <a:pPr marL="514350" indent="-514350">
              <a:buFont typeface="+mj-lt"/>
              <a:buAutoNum type="arabicParenR" startAt="3"/>
            </a:pPr>
            <a:r>
              <a:rPr lang="en-GB" sz="2800" dirty="0" smtClean="0">
                <a:latin typeface="Futura Std Medium" pitchFamily="34" charset="0"/>
              </a:rPr>
              <a:t>What is one way that you can re-use an item?</a:t>
            </a:r>
          </a:p>
          <a:p>
            <a:pPr marL="514350" indent="-514350">
              <a:buNone/>
            </a:pPr>
            <a:endParaRPr lang="en-GB" sz="2800" dirty="0" smtClean="0">
              <a:latin typeface="Futura Std Medium" pitchFamily="34" charset="0"/>
            </a:endParaRPr>
          </a:p>
        </p:txBody>
      </p:sp>
      <p:pic>
        <p:nvPicPr>
          <p:cNvPr id="4" name="Picture 3" descr="Recycling Lesson Plans PPT Artwork-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20688"/>
            <a:ext cx="3386138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Futura Std Medium" pitchFamily="34" charset="0"/>
              </a:rPr>
              <a:t>Now complete the ‘Pupil Reflection’ in order to evaluate your learning and skills.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284984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ym typeface="Wingdings" pitchFamily="2" charset="2"/>
              </a:rPr>
              <a:t> 	 </a:t>
            </a:r>
            <a:r>
              <a:rPr lang="en-GB" sz="8000" dirty="0" smtClean="0"/>
              <a:t> 	   </a:t>
            </a:r>
            <a:r>
              <a:rPr lang="en-GB" sz="8000" dirty="0" smtClean="0">
                <a:sym typeface="Wingdings"/>
              </a:rPr>
              <a:t></a:t>
            </a:r>
            <a:r>
              <a:rPr lang="en-GB" sz="8000" dirty="0" smtClean="0"/>
              <a:t>        </a:t>
            </a:r>
            <a:r>
              <a:rPr lang="en-GB" sz="8000" dirty="0" smtClean="0">
                <a:sym typeface="Wingdings"/>
              </a:rPr>
              <a:t></a:t>
            </a:r>
            <a:r>
              <a:rPr lang="en-GB" sz="8000" dirty="0" smtClean="0"/>
              <a:t>	</a:t>
            </a:r>
          </a:p>
          <a:p>
            <a:endParaRPr lang="en-GB" sz="8000" dirty="0"/>
          </a:p>
        </p:txBody>
      </p:sp>
      <p:pic>
        <p:nvPicPr>
          <p:cNvPr id="7" name="Picture 6" descr="Green Swoo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7280" y="5157192"/>
            <a:ext cx="1324800" cy="1152128"/>
          </a:xfrm>
          <a:prstGeom prst="rect">
            <a:avLst/>
          </a:prstGeom>
        </p:spPr>
      </p:pic>
      <p:pic>
        <p:nvPicPr>
          <p:cNvPr id="9" name="Picture 8" descr="Recycling Lesson Plans PPT Artwork-6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692696"/>
            <a:ext cx="5410683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6047</TotalTime>
  <Words>274</Words>
  <Application>Microsoft Office PowerPoint</Application>
  <PresentationFormat>On-screen Show (4:3)</PresentationFormat>
  <Paragraphs>65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Century Gothic</vt:lpstr>
      <vt:lpstr>Futura Std Medium</vt:lpstr>
      <vt:lpstr>Calibri</vt:lpstr>
      <vt:lpstr>Times New Roman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Recycling Lesson</dc:title>
  <dc:creator>Nicola Lindsay</dc:creator>
  <cp:lastModifiedBy>Nicola Lindsay</cp:lastModifiedBy>
  <cp:revision>379</cp:revision>
  <dcterms:created xsi:type="dcterms:W3CDTF">2015-11-13T09:44:32Z</dcterms:created>
  <dcterms:modified xsi:type="dcterms:W3CDTF">2016-01-15T14:19:24Z</dcterms:modified>
</cp:coreProperties>
</file>