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0"/>
  </p:notesMasterIdLst>
  <p:sldIdLst>
    <p:sldId id="328" r:id="rId2"/>
    <p:sldId id="325" r:id="rId3"/>
    <p:sldId id="330" r:id="rId4"/>
    <p:sldId id="312" r:id="rId5"/>
    <p:sldId id="314" r:id="rId6"/>
    <p:sldId id="329" r:id="rId7"/>
    <p:sldId id="322" r:id="rId8"/>
    <p:sldId id="324" r:id="rId9"/>
  </p:sldIdLst>
  <p:sldSz cx="9144000" cy="6858000" type="screen4x3"/>
  <p:notesSz cx="6797675" cy="9928225"/>
  <p:embeddedFontLst>
    <p:embeddedFont>
      <p:font typeface="Calibri" panose="020F0502020204030204" pitchFamily="34" charset="0"/>
      <p:regular r:id="rId11"/>
      <p:bold r:id="rId12"/>
      <p:italic r:id="rId13"/>
      <p:boldItalic r:id="rId14"/>
    </p:embeddedFont>
    <p:embeddedFont>
      <p:font typeface="Century Gothic" panose="020B0502020202020204" pitchFamily="34" charset="0"/>
      <p:regular r:id="rId15"/>
      <p:bold r:id="rId16"/>
      <p:italic r:id="rId17"/>
      <p:boldItalic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loe Bellany" initials="CB"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E79B"/>
    <a:srgbClr val="31AA47"/>
    <a:srgbClr val="008A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02" autoAdjust="0"/>
    <p:restoredTop sz="85484" autoAdjust="0"/>
  </p:normalViewPr>
  <p:slideViewPr>
    <p:cSldViewPr>
      <p:cViewPr>
        <p:scale>
          <a:sx n="60" d="100"/>
          <a:sy n="60" d="100"/>
        </p:scale>
        <p:origin x="-2250" y="-4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tableStyles" Target="tableStyles.xml"/><Relationship Id="rId10" Type="http://schemas.openxmlformats.org/officeDocument/2006/relationships/notesMaster" Target="notesMasters/notesMaster1.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280FD0E-4A6E-46C9-92B5-05124D8B7D58}" type="datetimeFigureOut">
              <a:rPr lang="en-GB" smtClean="0"/>
              <a:pPr/>
              <a:t>03/02/2016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A0145804-4A11-48AC-9F36-EED42B4BC1DC}" type="slidenum">
              <a:rPr lang="en-GB" smtClean="0"/>
              <a:pPr/>
              <a:t>‹#›</a:t>
            </a:fld>
            <a:endParaRPr lang="en-GB"/>
          </a:p>
        </p:txBody>
      </p:sp>
    </p:spTree>
    <p:extLst>
      <p:ext uri="{BB962C8B-B14F-4D97-AF65-F5344CB8AC3E}">
        <p14:creationId xmlns:p14="http://schemas.microsoft.com/office/powerpoint/2010/main" val="2991037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cotland.lovefoodhatewaste.com/"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partners.wrap.org.uk/assets/2590/"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pixabay.com/en/notepad-memo-pencil-writing-note-117597/"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partners.wrap.org.uk/assets/2590/"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partners.wrap.org.uk/assets/7951/"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7B5D189-0DB2-487B-9E6F-7100AEB63242}" type="slidenum">
              <a:rPr lang="en-GB" smtClean="0"/>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To discover top tips to reduce food waste, please visit:</a:t>
            </a:r>
          </a:p>
          <a:p>
            <a:r>
              <a:rPr lang="en-GB" sz="1200" u="sng" kern="1200" dirty="0" smtClean="0">
                <a:solidFill>
                  <a:schemeClr val="tx1"/>
                </a:solidFill>
                <a:latin typeface="+mn-lt"/>
                <a:ea typeface="+mn-ea"/>
                <a:cs typeface="+mn-cs"/>
                <a:hlinkClick r:id="rId3"/>
              </a:rPr>
              <a:t>http://scotland.lovefoodhatewaste.com/</a:t>
            </a:r>
            <a:endParaRPr lang="en-GB"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0145804-4A11-48AC-9F36-EED42B4BC1DC}" type="slidenum">
              <a:rPr lang="en-GB" smtClean="0"/>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Image:</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Food waste caddy - from </a:t>
            </a:r>
            <a:r>
              <a:rPr lang="en-GB" sz="1200" u="sng" kern="1200" dirty="0" smtClean="0">
                <a:solidFill>
                  <a:schemeClr val="tx1"/>
                </a:solidFill>
                <a:latin typeface="+mn-lt"/>
                <a:ea typeface="+mn-ea"/>
                <a:cs typeface="+mn-cs"/>
                <a:hlinkClick r:id="rId3"/>
              </a:rPr>
              <a:t>https://partners.wrap.org.uk/assets/2590/</a:t>
            </a:r>
            <a:endParaRPr lang="en-GB" dirty="0" smtClean="0"/>
          </a:p>
        </p:txBody>
      </p:sp>
      <p:sp>
        <p:nvSpPr>
          <p:cNvPr id="4" name="Slide Number Placeholder 3"/>
          <p:cNvSpPr>
            <a:spLocks noGrp="1"/>
          </p:cNvSpPr>
          <p:nvPr>
            <p:ph type="sldNum" sz="quarter" idx="10"/>
          </p:nvPr>
        </p:nvSpPr>
        <p:spPr/>
        <p:txBody>
          <a:bodyPr/>
          <a:lstStyle/>
          <a:p>
            <a:fld id="{A0145804-4A11-48AC-9F36-EED42B4BC1DC}"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0145804-4A11-48AC-9F36-EED42B4BC1DC}"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Image:</a:t>
            </a:r>
          </a:p>
          <a:p>
            <a:r>
              <a:rPr lang="en-GB" sz="1200" u="none" kern="1200" dirty="0" smtClean="0">
                <a:solidFill>
                  <a:schemeClr val="tx1"/>
                </a:solidFill>
                <a:latin typeface="+mn-lt"/>
                <a:ea typeface="+mn-ea"/>
                <a:cs typeface="+mn-cs"/>
              </a:rPr>
              <a:t>Pencil</a:t>
            </a:r>
            <a:r>
              <a:rPr lang="en-GB" sz="1200" u="none" kern="1200" baseline="0" dirty="0" smtClean="0">
                <a:solidFill>
                  <a:schemeClr val="tx1"/>
                </a:solidFill>
                <a:latin typeface="+mn-lt"/>
                <a:ea typeface="+mn-ea"/>
                <a:cs typeface="+mn-cs"/>
              </a:rPr>
              <a:t> and memo pad - </a:t>
            </a:r>
            <a:r>
              <a:rPr lang="en-GB" sz="1200" u="sng" kern="1200" dirty="0" smtClean="0">
                <a:solidFill>
                  <a:schemeClr val="tx1"/>
                </a:solidFill>
                <a:latin typeface="+mn-lt"/>
                <a:ea typeface="+mn-ea"/>
                <a:cs typeface="+mn-cs"/>
                <a:hlinkClick r:id="rId3"/>
              </a:rPr>
              <a:t>https://pixabay.com/en/notepad-memo-pencil-writing-note-117597/</a:t>
            </a:r>
            <a:endParaRPr lang="en-GB" u="none" dirty="0" smtClean="0"/>
          </a:p>
          <a:p>
            <a:endParaRPr lang="en-GB" dirty="0"/>
          </a:p>
        </p:txBody>
      </p:sp>
      <p:sp>
        <p:nvSpPr>
          <p:cNvPr id="4" name="Slide Number Placeholder 3"/>
          <p:cNvSpPr>
            <a:spLocks noGrp="1"/>
          </p:cNvSpPr>
          <p:nvPr>
            <p:ph type="sldNum" sz="quarter" idx="10"/>
          </p:nvPr>
        </p:nvSpPr>
        <p:spPr/>
        <p:txBody>
          <a:bodyPr/>
          <a:lstStyle/>
          <a:p>
            <a:fld id="{A0145804-4A11-48AC-9F36-EED42B4BC1DC}"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Image:</a:t>
            </a: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Food waste caddy - from </a:t>
            </a:r>
            <a:r>
              <a:rPr lang="en-GB" sz="1200" u="sng" kern="1200" dirty="0" smtClean="0">
                <a:solidFill>
                  <a:schemeClr val="tx1"/>
                </a:solidFill>
                <a:latin typeface="+mn-lt"/>
                <a:ea typeface="+mn-ea"/>
                <a:cs typeface="+mn-cs"/>
                <a:hlinkClick r:id="rId3"/>
              </a:rPr>
              <a:t>https://partners.wrap.org.uk/assets/2590/</a:t>
            </a:r>
            <a:endParaRPr lang="en-GB" dirty="0" smtClean="0"/>
          </a:p>
          <a:p>
            <a:endParaRPr lang="en-GB" dirty="0"/>
          </a:p>
        </p:txBody>
      </p:sp>
      <p:sp>
        <p:nvSpPr>
          <p:cNvPr id="4" name="Slide Number Placeholder 3"/>
          <p:cNvSpPr>
            <a:spLocks noGrp="1"/>
          </p:cNvSpPr>
          <p:nvPr>
            <p:ph type="sldNum" sz="quarter" idx="10"/>
          </p:nvPr>
        </p:nvSpPr>
        <p:spPr/>
        <p:txBody>
          <a:bodyPr/>
          <a:lstStyle/>
          <a:p>
            <a:fld id="{A0145804-4A11-48AC-9F36-EED42B4BC1DC}" type="slidenum">
              <a:rPr lang="en-GB" smtClean="0"/>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Image:</a:t>
            </a:r>
          </a:p>
          <a:p>
            <a:r>
              <a:rPr lang="en-GB" dirty="0" smtClean="0"/>
              <a:t>Boy with</a:t>
            </a:r>
            <a:r>
              <a:rPr lang="en-GB" baseline="0" dirty="0" smtClean="0"/>
              <a:t> food waste caddy - </a:t>
            </a:r>
            <a:r>
              <a:rPr lang="en-GB" sz="1200" u="sng" kern="1200" dirty="0" smtClean="0">
                <a:solidFill>
                  <a:schemeClr val="tx1"/>
                </a:solidFill>
                <a:latin typeface="+mn-lt"/>
                <a:ea typeface="+mn-ea"/>
                <a:cs typeface="+mn-cs"/>
                <a:hlinkClick r:id="rId3"/>
              </a:rPr>
              <a:t>https://partners.wrap.org.uk/assets/7951/</a:t>
            </a:r>
            <a:endParaRPr lang="en-GB" dirty="0"/>
          </a:p>
        </p:txBody>
      </p:sp>
      <p:sp>
        <p:nvSpPr>
          <p:cNvPr id="4" name="Slide Number Placeholder 3"/>
          <p:cNvSpPr>
            <a:spLocks noGrp="1"/>
          </p:cNvSpPr>
          <p:nvPr>
            <p:ph type="sldNum" sz="quarter" idx="10"/>
          </p:nvPr>
        </p:nvSpPr>
        <p:spPr/>
        <p:txBody>
          <a:bodyPr/>
          <a:lstStyle/>
          <a:p>
            <a:fld id="{A7B5D189-0DB2-487B-9E6F-7100AEB63242}" type="slidenum">
              <a:rPr lang="en-GB" smtClean="0"/>
              <a:pPr/>
              <a:t>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8C267FD-3F21-4F64-AD12-EB2C6519EEBF}" type="datetimeFigureOut">
              <a:rPr lang="en-GB" smtClean="0"/>
              <a:pPr/>
              <a:t>03/02/2016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333CC4-6389-4793-9BA9-B0F8A1F70421}"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C267FD-3F21-4F64-AD12-EB2C6519EEBF}" type="datetimeFigureOut">
              <a:rPr lang="en-GB" smtClean="0"/>
              <a:pPr/>
              <a:t>03/02/2016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333CC4-6389-4793-9BA9-B0F8A1F70421}"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C267FD-3F21-4F64-AD12-EB2C6519EEBF}" type="datetimeFigureOut">
              <a:rPr lang="en-GB" smtClean="0"/>
              <a:pPr/>
              <a:t>03/02/2016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333CC4-6389-4793-9BA9-B0F8A1F70421}"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C267FD-3F21-4F64-AD12-EB2C6519EEBF}" type="datetimeFigureOut">
              <a:rPr lang="en-GB" smtClean="0"/>
              <a:pPr/>
              <a:t>03/02/2016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333CC4-6389-4793-9BA9-B0F8A1F70421}"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C267FD-3F21-4F64-AD12-EB2C6519EEBF}" type="datetimeFigureOut">
              <a:rPr lang="en-GB" smtClean="0"/>
              <a:pPr/>
              <a:t>03/02/2016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333CC4-6389-4793-9BA9-B0F8A1F70421}"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8C267FD-3F21-4F64-AD12-EB2C6519EEBF}" type="datetimeFigureOut">
              <a:rPr lang="en-GB" smtClean="0"/>
              <a:pPr/>
              <a:t>03/02/2016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333CC4-6389-4793-9BA9-B0F8A1F70421}"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8C267FD-3F21-4F64-AD12-EB2C6519EEBF}" type="datetimeFigureOut">
              <a:rPr lang="en-GB" smtClean="0"/>
              <a:pPr/>
              <a:t>03/02/2016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0333CC4-6389-4793-9BA9-B0F8A1F70421}"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8C267FD-3F21-4F64-AD12-EB2C6519EEBF}" type="datetimeFigureOut">
              <a:rPr lang="en-GB" smtClean="0"/>
              <a:pPr/>
              <a:t>03/02/2016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0333CC4-6389-4793-9BA9-B0F8A1F70421}"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C267FD-3F21-4F64-AD12-EB2C6519EEBF}" type="datetimeFigureOut">
              <a:rPr lang="en-GB" smtClean="0"/>
              <a:pPr/>
              <a:t>03/02/2016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0333CC4-6389-4793-9BA9-B0F8A1F70421}"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C267FD-3F21-4F64-AD12-EB2C6519EEBF}" type="datetimeFigureOut">
              <a:rPr lang="en-GB" smtClean="0"/>
              <a:pPr/>
              <a:t>03/02/2016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333CC4-6389-4793-9BA9-B0F8A1F70421}"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C267FD-3F21-4F64-AD12-EB2C6519EEBF}" type="datetimeFigureOut">
              <a:rPr lang="en-GB" smtClean="0"/>
              <a:pPr/>
              <a:t>03/02/2016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333CC4-6389-4793-9BA9-B0F8A1F70421}"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C267FD-3F21-4F64-AD12-EB2C6519EEBF}" type="datetimeFigureOut">
              <a:rPr lang="en-GB" smtClean="0"/>
              <a:pPr/>
              <a:t>03/02/2016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33CC4-6389-4793-9BA9-B0F8A1F70421}"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cotland.lovefoodhatewaste.com/" TargetMode="Externa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Front Cover 4.jpg"/>
          <p:cNvPicPr>
            <a:picLocks noGrp="1" noChangeAspect="1"/>
          </p:cNvPicPr>
          <p:nvPr>
            <p:ph idx="1"/>
          </p:nvPr>
        </p:nvPicPr>
        <p:blipFill>
          <a:blip r:embed="rId2" cstate="screen"/>
          <a:stretch>
            <a:fillRect/>
          </a:stretch>
        </p:blipFill>
        <p:spPr>
          <a:xfrm>
            <a:off x="0" y="0"/>
            <a:ext cx="9144000" cy="6858001"/>
          </a:xfrm>
        </p:spPr>
      </p:pic>
      <p:pic>
        <p:nvPicPr>
          <p:cNvPr id="5" name="Picture 2" descr="https://wrappartners-production.s3.amazonaws.com/39/96c8cc/web0963_-_Boy_putting_banana_peel_into_school_green_waste_recycling_bin_-_Web_Version__72ppi.jpg?Signature=mvgfsxWIxi9hGn50ghZxq5%2Fe84Q%3D&amp;Expires=1452611698&amp;AWSAccessKeyId=10W1DCQZY01FCJJDEJG2"/>
          <p:cNvPicPr>
            <a:picLocks noChangeAspect="1" noChangeArrowheads="1"/>
          </p:cNvPicPr>
          <p:nvPr/>
        </p:nvPicPr>
        <p:blipFill>
          <a:blip r:embed="rId3" cstate="screen"/>
          <a:srcRect/>
          <a:stretch>
            <a:fillRect/>
          </a:stretch>
        </p:blipFill>
        <p:spPr bwMode="auto">
          <a:xfrm>
            <a:off x="2915816" y="3737284"/>
            <a:ext cx="3384376" cy="264404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5626968" cy="532655"/>
          </a:xfrm>
        </p:spPr>
        <p:txBody>
          <a:bodyPr>
            <a:normAutofit/>
          </a:bodyPr>
          <a:lstStyle/>
          <a:p>
            <a:pPr>
              <a:buNone/>
            </a:pPr>
            <a:r>
              <a:rPr lang="en-GB" sz="2600" dirty="0" smtClean="0">
                <a:latin typeface="Futura Std Medium" pitchFamily="34" charset="0"/>
              </a:rPr>
              <a:t>Did you know...</a:t>
            </a:r>
          </a:p>
        </p:txBody>
      </p:sp>
      <p:sp>
        <p:nvSpPr>
          <p:cNvPr id="6" name="TextBox 5"/>
          <p:cNvSpPr txBox="1"/>
          <p:nvPr/>
        </p:nvSpPr>
        <p:spPr>
          <a:xfrm>
            <a:off x="539552" y="5877272"/>
            <a:ext cx="5976664" cy="369332"/>
          </a:xfrm>
          <a:prstGeom prst="rect">
            <a:avLst/>
          </a:prstGeom>
          <a:noFill/>
        </p:spPr>
        <p:txBody>
          <a:bodyPr wrap="square" rtlCol="0">
            <a:spAutoFit/>
          </a:bodyPr>
          <a:lstStyle/>
          <a:p>
            <a:endParaRPr lang="en-GB" dirty="0">
              <a:latin typeface="Futura Std Medium" pitchFamily="34" charset="0"/>
            </a:endParaRPr>
          </a:p>
        </p:txBody>
      </p:sp>
      <p:sp>
        <p:nvSpPr>
          <p:cNvPr id="8" name="Content Placeholder 2"/>
          <p:cNvSpPr txBox="1">
            <a:spLocks/>
          </p:cNvSpPr>
          <p:nvPr/>
        </p:nvSpPr>
        <p:spPr>
          <a:xfrm>
            <a:off x="467544" y="4365104"/>
            <a:ext cx="8136904" cy="1944216"/>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600" b="0" i="0" u="none" strike="noStrike" kern="1200" cap="none" spc="0" normalizeH="0" baseline="0" noProof="0" dirty="0" smtClean="0">
                <a:ln>
                  <a:noFill/>
                </a:ln>
                <a:solidFill>
                  <a:schemeClr val="tx1"/>
                </a:solidFill>
                <a:effectLst/>
                <a:uLnTx/>
                <a:uFillTx/>
                <a:latin typeface="Futura Std Medium" pitchFamily="34" charset="0"/>
              </a:rPr>
              <a:t>We throw away </a:t>
            </a:r>
            <a:r>
              <a:rPr lang="en-GB" sz="2600" b="1" dirty="0" smtClean="0">
                <a:latin typeface="Futura Std Medium" pitchFamily="34" charset="0"/>
              </a:rPr>
              <a:t>630,000</a:t>
            </a:r>
            <a:r>
              <a:rPr kumimoji="0" lang="en-GB" sz="2600" b="1" i="0" u="none" strike="noStrike" kern="1200" cap="none" spc="0" normalizeH="0" baseline="0" noProof="0" dirty="0" smtClean="0">
                <a:ln>
                  <a:noFill/>
                </a:ln>
                <a:solidFill>
                  <a:schemeClr val="tx1"/>
                </a:solidFill>
                <a:effectLst/>
                <a:uLnTx/>
                <a:uFillTx/>
                <a:latin typeface="Futura Std Medium" pitchFamily="34" charset="0"/>
              </a:rPr>
              <a:t> tonnes </a:t>
            </a:r>
            <a:r>
              <a:rPr kumimoji="0" lang="en-GB" sz="2600" b="0" i="0" u="none" strike="noStrike" kern="1200" cap="none" spc="0" normalizeH="0" baseline="0" noProof="0" dirty="0" smtClean="0">
                <a:ln>
                  <a:noFill/>
                </a:ln>
                <a:solidFill>
                  <a:schemeClr val="tx1"/>
                </a:solidFill>
                <a:effectLst/>
                <a:uLnTx/>
                <a:uFillTx/>
                <a:latin typeface="Futura Std Medium" pitchFamily="34" charset="0"/>
              </a:rPr>
              <a:t>of food and drink from our homes every year</a:t>
            </a:r>
          </a:p>
        </p:txBody>
      </p:sp>
      <p:sp>
        <p:nvSpPr>
          <p:cNvPr id="10" name="Content Placeholder 2"/>
          <p:cNvSpPr txBox="1">
            <a:spLocks/>
          </p:cNvSpPr>
          <p:nvPr/>
        </p:nvSpPr>
        <p:spPr>
          <a:xfrm>
            <a:off x="467544" y="2204864"/>
            <a:ext cx="4536504" cy="18002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600" b="0" i="0" u="none" strike="noStrike" kern="1200" cap="none" spc="0" normalizeH="0" baseline="0" noProof="0" dirty="0" smtClean="0">
                <a:ln>
                  <a:noFill/>
                </a:ln>
                <a:solidFill>
                  <a:schemeClr val="tx1"/>
                </a:solidFill>
                <a:effectLst/>
                <a:uLnTx/>
                <a:uFillTx/>
                <a:latin typeface="Futura Std Medium" pitchFamily="34" charset="0"/>
              </a:rPr>
              <a:t>Almost </a:t>
            </a:r>
            <a:r>
              <a:rPr kumimoji="0" lang="en-GB" sz="2600" b="1" i="0" u="none" strike="noStrike" kern="1200" cap="none" spc="0" normalizeH="0" baseline="0" noProof="0" dirty="0" smtClean="0">
                <a:ln>
                  <a:noFill/>
                </a:ln>
                <a:solidFill>
                  <a:schemeClr val="tx1"/>
                </a:solidFill>
                <a:effectLst/>
                <a:uLnTx/>
                <a:uFillTx/>
                <a:latin typeface="Futura Std Medium" pitchFamily="34" charset="0"/>
              </a:rPr>
              <a:t>half </a:t>
            </a:r>
            <a:r>
              <a:rPr kumimoji="0" lang="en-GB" sz="2600" b="0" i="0" u="none" strike="noStrike" kern="1200" cap="none" spc="0" normalizeH="0" baseline="0" noProof="0" dirty="0" smtClean="0">
                <a:ln>
                  <a:noFill/>
                </a:ln>
                <a:solidFill>
                  <a:schemeClr val="tx1"/>
                </a:solidFill>
                <a:effectLst/>
                <a:uLnTx/>
                <a:uFillTx/>
                <a:latin typeface="Futura Std Medium" pitchFamily="34" charset="0"/>
              </a:rPr>
              <a:t>of the total amount of food we throw away in </a:t>
            </a:r>
            <a:r>
              <a:rPr lang="en-GB" sz="2600" dirty="0" smtClean="0">
                <a:latin typeface="Futura Std Medium" pitchFamily="34" charset="0"/>
              </a:rPr>
              <a:t>Scotland</a:t>
            </a:r>
            <a:r>
              <a:rPr kumimoji="0" lang="en-GB" sz="2600" b="0" i="0" u="none" strike="noStrike" kern="1200" cap="none" spc="0" normalizeH="0" baseline="0" noProof="0" dirty="0" smtClean="0">
                <a:ln>
                  <a:noFill/>
                </a:ln>
                <a:solidFill>
                  <a:schemeClr val="tx1"/>
                </a:solidFill>
                <a:effectLst/>
                <a:uLnTx/>
                <a:uFillTx/>
                <a:latin typeface="Futura Std Medium" pitchFamily="34" charset="0"/>
              </a:rPr>
              <a:t> comes from our homes</a:t>
            </a:r>
          </a:p>
        </p:txBody>
      </p:sp>
      <p:sp>
        <p:nvSpPr>
          <p:cNvPr id="9" name="Content Placeholder 2"/>
          <p:cNvSpPr txBox="1">
            <a:spLocks/>
          </p:cNvSpPr>
          <p:nvPr/>
        </p:nvSpPr>
        <p:spPr>
          <a:xfrm>
            <a:off x="467544" y="5805264"/>
            <a:ext cx="8136904" cy="972108"/>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GB" sz="2600" dirty="0" smtClean="0">
                <a:latin typeface="Futura Std Medium" pitchFamily="34" charset="0"/>
              </a:rPr>
              <a:t>It costs the average home </a:t>
            </a:r>
            <a:r>
              <a:rPr lang="en-GB" sz="2600" b="1" dirty="0" smtClean="0">
                <a:latin typeface="Futura Std Medium" pitchFamily="34" charset="0"/>
              </a:rPr>
              <a:t>£470 </a:t>
            </a:r>
            <a:r>
              <a:rPr lang="en-GB" sz="2600" dirty="0" smtClean="0">
                <a:latin typeface="Futura Std Medium" pitchFamily="34" charset="0"/>
              </a:rPr>
              <a:t>a year!</a:t>
            </a:r>
            <a:endParaRPr kumimoji="0" lang="en-GB" sz="2600" b="0" i="0" u="none" strike="noStrike" kern="1200" cap="none" spc="0" normalizeH="0" baseline="0" noProof="0" dirty="0" smtClean="0">
              <a:ln>
                <a:noFill/>
              </a:ln>
              <a:solidFill>
                <a:schemeClr val="tx1"/>
              </a:solidFill>
              <a:effectLst/>
              <a:uLnTx/>
              <a:uFillTx/>
              <a:latin typeface="Futura Std Medium" pitchFamily="34" charset="0"/>
            </a:endParaRPr>
          </a:p>
        </p:txBody>
      </p:sp>
      <p:cxnSp>
        <p:nvCxnSpPr>
          <p:cNvPr id="13" name="Straight Arrow Connector 12"/>
          <p:cNvCxnSpPr/>
          <p:nvPr/>
        </p:nvCxnSpPr>
        <p:spPr>
          <a:xfrm>
            <a:off x="8172400" y="5589240"/>
            <a:ext cx="0" cy="864096"/>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8" name="Picture 17" descr="House with arms.png"/>
          <p:cNvPicPr>
            <a:picLocks noChangeAspect="1"/>
          </p:cNvPicPr>
          <p:nvPr/>
        </p:nvPicPr>
        <p:blipFill>
          <a:blip r:embed="rId3" cstate="screen"/>
          <a:stretch>
            <a:fillRect/>
          </a:stretch>
        </p:blipFill>
        <p:spPr>
          <a:xfrm>
            <a:off x="4932040" y="1603900"/>
            <a:ext cx="3600400" cy="2473172"/>
          </a:xfrm>
          <a:prstGeom prst="rect">
            <a:avLst/>
          </a:prstGeom>
        </p:spPr>
      </p:pic>
      <p:pic>
        <p:nvPicPr>
          <p:cNvPr id="11" name="Picture 10" descr="Recycling Lesson Plans PPT Artwork-38.png"/>
          <p:cNvPicPr>
            <a:picLocks noChangeAspect="1"/>
          </p:cNvPicPr>
          <p:nvPr/>
        </p:nvPicPr>
        <p:blipFill>
          <a:blip r:embed="rId4" cstate="screen"/>
          <a:stretch>
            <a:fillRect/>
          </a:stretch>
        </p:blipFill>
        <p:spPr>
          <a:xfrm>
            <a:off x="1374033" y="476752"/>
            <a:ext cx="6222303" cy="720000"/>
          </a:xfrm>
          <a:prstGeom prst="rect">
            <a:avLst/>
          </a:prstGeom>
        </p:spPr>
      </p:pic>
      <p:pic>
        <p:nvPicPr>
          <p:cNvPr id="12" name="Picture 11" descr="coins bags lozenge-47.png"/>
          <p:cNvPicPr>
            <a:picLocks noChangeAspect="1"/>
          </p:cNvPicPr>
          <p:nvPr/>
        </p:nvPicPr>
        <p:blipFill>
          <a:blip r:embed="rId5" cstate="screen"/>
          <a:srcRect l="10816" t="15459" r="11486" b="12871"/>
          <a:stretch>
            <a:fillRect/>
          </a:stretch>
        </p:blipFill>
        <p:spPr>
          <a:xfrm>
            <a:off x="6588224" y="5414704"/>
            <a:ext cx="1373340" cy="125465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47"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1000"/>
                                        <p:tgtEl>
                                          <p:spTgt spid="13"/>
                                        </p:tgtEl>
                                      </p:cBhvr>
                                    </p:animEffect>
                                    <p:anim calcmode="lin" valueType="num">
                                      <p:cBhvr>
                                        <p:cTn id="20" dur="1000" fill="hold"/>
                                        <p:tgtEl>
                                          <p:spTgt spid="13"/>
                                        </p:tgtEl>
                                        <p:attrNameLst>
                                          <p:attrName>ppt_x</p:attrName>
                                        </p:attrNameLst>
                                      </p:cBhvr>
                                      <p:tavLst>
                                        <p:tav tm="0">
                                          <p:val>
                                            <p:strVal val="#ppt_x"/>
                                          </p:val>
                                        </p:tav>
                                        <p:tav tm="100000">
                                          <p:val>
                                            <p:strVal val="#ppt_x"/>
                                          </p:val>
                                        </p:tav>
                                      </p:tavLst>
                                    </p:anim>
                                    <p:anim calcmode="lin" valueType="num">
                                      <p:cBhvr>
                                        <p:cTn id="21" dur="1000" fill="hold"/>
                                        <p:tgtEl>
                                          <p:spTgt spid="13"/>
                                        </p:tgtEl>
                                        <p:attrNameLst>
                                          <p:attrName>ppt_y</p:attrName>
                                        </p:attrNameLst>
                                      </p:cBhvr>
                                      <p:tavLst>
                                        <p:tav tm="0">
                                          <p:val>
                                            <p:strVal val="#ppt_y-.1"/>
                                          </p:val>
                                        </p:tav>
                                        <p:tav tm="100000">
                                          <p:val>
                                            <p:strVal val="#ppt_y"/>
                                          </p:val>
                                        </p:tav>
                                      </p:tavLst>
                                    </p:anim>
                                  </p:childTnLst>
                                </p:cTn>
                              </p:par>
                              <p:par>
                                <p:cTn id="22" presetID="1" presetClass="entr" presetSubtype="0"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1216" y="1600200"/>
            <a:ext cx="5266928" cy="4781128"/>
          </a:xfrm>
        </p:spPr>
        <p:txBody>
          <a:bodyPr/>
          <a:lstStyle/>
          <a:p>
            <a:pPr marL="0" indent="0">
              <a:buNone/>
            </a:pPr>
            <a:r>
              <a:rPr lang="en-GB" dirty="0" smtClean="0">
                <a:latin typeface="Futura Std Medium" pitchFamily="34" charset="0"/>
              </a:rPr>
              <a:t>Love Food Hate Waste has lots of hints and tips to help you and your family to better plan, portion and store your food, as well as lots of great recipes to help you use up your leftovers.</a:t>
            </a:r>
            <a:endParaRPr lang="en-GB" dirty="0">
              <a:latin typeface="Futura Std Medium" pitchFamily="34" charset="0"/>
            </a:endParaRPr>
          </a:p>
        </p:txBody>
      </p:sp>
      <p:pic>
        <p:nvPicPr>
          <p:cNvPr id="1026" name="Picture 2"/>
          <p:cNvPicPr>
            <a:picLocks noChangeAspect="1" noChangeArrowheads="1"/>
          </p:cNvPicPr>
          <p:nvPr/>
        </p:nvPicPr>
        <p:blipFill>
          <a:blip r:embed="rId3" cstate="screen"/>
          <a:srcRect/>
          <a:stretch>
            <a:fillRect/>
          </a:stretch>
        </p:blipFill>
        <p:spPr bwMode="auto">
          <a:xfrm>
            <a:off x="5868144" y="1988840"/>
            <a:ext cx="2520280" cy="2520280"/>
          </a:xfrm>
          <a:prstGeom prst="rect">
            <a:avLst/>
          </a:prstGeom>
          <a:noFill/>
          <a:ln w="9525">
            <a:noFill/>
            <a:miter lim="800000"/>
            <a:headEnd/>
            <a:tailEnd/>
          </a:ln>
          <a:effectLst/>
        </p:spPr>
      </p:pic>
      <p:pic>
        <p:nvPicPr>
          <p:cNvPr id="5" name="Picture 4" descr="More Titles-10.png"/>
          <p:cNvPicPr>
            <a:picLocks noChangeAspect="1"/>
          </p:cNvPicPr>
          <p:nvPr/>
        </p:nvPicPr>
        <p:blipFill>
          <a:blip r:embed="rId4" cstate="screen"/>
          <a:stretch>
            <a:fillRect/>
          </a:stretch>
        </p:blipFill>
        <p:spPr>
          <a:xfrm>
            <a:off x="899592" y="332655"/>
            <a:ext cx="7321377" cy="1152129"/>
          </a:xfrm>
          <a:prstGeom prst="rect">
            <a:avLst/>
          </a:prstGeom>
        </p:spPr>
      </p:pic>
      <p:sp>
        <p:nvSpPr>
          <p:cNvPr id="6" name="Content Placeholder 2"/>
          <p:cNvSpPr txBox="1">
            <a:spLocks/>
          </p:cNvSpPr>
          <p:nvPr/>
        </p:nvSpPr>
        <p:spPr>
          <a:xfrm>
            <a:off x="611560" y="5317232"/>
            <a:ext cx="8229600" cy="1208112"/>
          </a:xfrm>
          <a:prstGeom prst="rect">
            <a:avLst/>
          </a:prstGeom>
        </p:spPr>
        <p:txBody>
          <a:bodyPr vert="horz" lIns="91440" tIns="45720" rIns="91440" bIns="45720" rtlCol="0">
            <a:normAutofit/>
          </a:bodyPr>
          <a:lstStyle/>
          <a:p>
            <a:pPr lvl="0">
              <a:spcBef>
                <a:spcPct val="20000"/>
              </a:spcBef>
            </a:pPr>
            <a:r>
              <a:rPr lang="en-GB" sz="3200" dirty="0" smtClean="0">
                <a:latin typeface="Futura Std Medium" pitchFamily="34" charset="0"/>
              </a:rPr>
              <a:t>Visit </a:t>
            </a:r>
            <a:r>
              <a:rPr lang="en-GB" sz="3200" dirty="0" smtClean="0">
                <a:latin typeface="Futura Std Medium" pitchFamily="34" charset="0"/>
                <a:hlinkClick r:id="rId5"/>
              </a:rPr>
              <a:t>http://scotland.lovefoodhatewaste.com/</a:t>
            </a:r>
            <a:r>
              <a:rPr lang="en-GB" sz="3200" dirty="0" smtClean="0">
                <a:latin typeface="Futura Std Medium" pitchFamily="34" charset="0"/>
              </a:rPr>
              <a:t> to find out more. </a:t>
            </a:r>
            <a:endParaRPr kumimoji="0" lang="en-GB" sz="3200" b="0" i="0" u="none" strike="noStrike" kern="1200" cap="none" spc="0" normalizeH="0" baseline="0" noProof="0" dirty="0">
              <a:ln>
                <a:noFill/>
              </a:ln>
              <a:solidFill>
                <a:schemeClr val="tx1"/>
              </a:solidFill>
              <a:effectLst/>
              <a:uLnTx/>
              <a:uFillTx/>
              <a:latin typeface="Futura Std Medium" pitchFamily="34"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sz="3000" dirty="0" smtClean="0">
                <a:latin typeface="Futura Std Medium" pitchFamily="34" charset="0"/>
              </a:rPr>
              <a:t>You will be numbered off 1 – 4.</a:t>
            </a:r>
          </a:p>
          <a:p>
            <a:pPr marL="0" indent="0">
              <a:buNone/>
            </a:pPr>
            <a:r>
              <a:rPr lang="en-GB" sz="3000" dirty="0" smtClean="0">
                <a:latin typeface="Futura Std Medium" pitchFamily="34" charset="0"/>
              </a:rPr>
              <a:t>4 food waste recycling facts will appear on the screen.</a:t>
            </a:r>
          </a:p>
          <a:p>
            <a:pPr marL="0" indent="0">
              <a:buNone/>
            </a:pPr>
            <a:r>
              <a:rPr lang="en-GB" sz="3000" dirty="0" smtClean="0">
                <a:latin typeface="Futura Std Medium" pitchFamily="34" charset="0"/>
              </a:rPr>
              <a:t>You will have 5 minutes to draw a picture that describes your fact.</a:t>
            </a:r>
          </a:p>
          <a:p>
            <a:pPr marL="0" indent="0">
              <a:buNone/>
            </a:pPr>
            <a:r>
              <a:rPr lang="en-GB" sz="3000" dirty="0" smtClean="0">
                <a:latin typeface="Futura Std Medium" pitchFamily="34" charset="0"/>
              </a:rPr>
              <a:t>You will then show your picture and tell your fact to your partner.</a:t>
            </a:r>
          </a:p>
          <a:p>
            <a:pPr>
              <a:buNone/>
            </a:pPr>
            <a:endParaRPr lang="en-GB" dirty="0">
              <a:latin typeface="Futura Std Medium" pitchFamily="34" charset="0"/>
            </a:endParaRPr>
          </a:p>
        </p:txBody>
      </p:sp>
      <p:pic>
        <p:nvPicPr>
          <p:cNvPr id="6" name="Picture 2" descr="https://wrappartners-production.s3.amazonaws.com/c3/12ca69/web1533_-_Silver_food_waste_kitchen_caddy_shown_with_compostable_liner_-_Web_Version__72ppi.jpg?Signature=J0k2j1RiiwqyIchGyRP%2BK3tzyzQ%3D&amp;Expires=1452619273&amp;AWSAccessKeyId=10W1DCQZY01FCJJDEJG2"/>
          <p:cNvPicPr>
            <a:picLocks noChangeAspect="1" noChangeArrowheads="1"/>
          </p:cNvPicPr>
          <p:nvPr/>
        </p:nvPicPr>
        <p:blipFill>
          <a:blip r:embed="rId3" cstate="screen"/>
          <a:srcRect/>
          <a:stretch>
            <a:fillRect/>
          </a:stretch>
        </p:blipFill>
        <p:spPr bwMode="auto">
          <a:xfrm>
            <a:off x="3923928" y="4977173"/>
            <a:ext cx="1584176" cy="1476163"/>
          </a:xfrm>
          <a:prstGeom prst="rect">
            <a:avLst/>
          </a:prstGeom>
          <a:noFill/>
        </p:spPr>
      </p:pic>
      <p:pic>
        <p:nvPicPr>
          <p:cNvPr id="7" name="Picture 6" descr="Recycling Lesson Plans PPT Artwork-66.png"/>
          <p:cNvPicPr>
            <a:picLocks noChangeAspect="1"/>
          </p:cNvPicPr>
          <p:nvPr/>
        </p:nvPicPr>
        <p:blipFill>
          <a:blip r:embed="rId4" cstate="screen"/>
          <a:stretch>
            <a:fillRect/>
          </a:stretch>
        </p:blipFill>
        <p:spPr>
          <a:xfrm>
            <a:off x="251520" y="620688"/>
            <a:ext cx="8640960" cy="502729"/>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Recycling Lesson Plans PPT Artwork-66.png"/>
          <p:cNvPicPr>
            <a:picLocks noChangeAspect="1"/>
          </p:cNvPicPr>
          <p:nvPr/>
        </p:nvPicPr>
        <p:blipFill>
          <a:blip r:embed="rId3" cstate="screen"/>
          <a:stretch>
            <a:fillRect/>
          </a:stretch>
        </p:blipFill>
        <p:spPr>
          <a:xfrm>
            <a:off x="251520" y="620688"/>
            <a:ext cx="8640960" cy="502729"/>
          </a:xfrm>
          <a:prstGeom prst="rect">
            <a:avLst/>
          </a:prstGeom>
        </p:spPr>
      </p:pic>
      <p:graphicFrame>
        <p:nvGraphicFramePr>
          <p:cNvPr id="6" name="Content Placeholder 6"/>
          <p:cNvGraphicFramePr>
            <a:graphicFrameLocks noGrp="1"/>
          </p:cNvGraphicFramePr>
          <p:nvPr>
            <p:ph idx="1"/>
          </p:nvPr>
        </p:nvGraphicFramePr>
        <p:xfrm>
          <a:off x="467544" y="1268760"/>
          <a:ext cx="8145376" cy="5257800"/>
        </p:xfrm>
        <a:graphic>
          <a:graphicData uri="http://schemas.openxmlformats.org/drawingml/2006/table">
            <a:tbl>
              <a:tblPr/>
              <a:tblGrid>
                <a:gridCol w="4032448"/>
                <a:gridCol w="234497"/>
                <a:gridCol w="3878431"/>
              </a:tblGrid>
              <a:tr h="2090612">
                <a:tc>
                  <a:txBody>
                    <a:bodyPr/>
                    <a:lstStyle/>
                    <a:p>
                      <a:pPr algn="ctr">
                        <a:lnSpc>
                          <a:spcPct val="115000"/>
                        </a:lnSpc>
                        <a:spcAft>
                          <a:spcPts val="0"/>
                        </a:spcAft>
                      </a:pPr>
                      <a:r>
                        <a:rPr lang="en-GB" sz="2600" kern="1200" dirty="0">
                          <a:solidFill>
                            <a:srgbClr val="000000"/>
                          </a:solidFill>
                          <a:latin typeface="Futura Std Medium"/>
                          <a:ea typeface="Times New Roman"/>
                          <a:cs typeface="Arial"/>
                        </a:rPr>
                        <a:t>1</a:t>
                      </a:r>
                      <a:endParaRPr lang="en-GB" sz="1000" dirty="0">
                        <a:latin typeface="Calibri"/>
                        <a:ea typeface="Calibri"/>
                        <a:cs typeface="Times New Roman"/>
                      </a:endParaRPr>
                    </a:p>
                    <a:p>
                      <a:pPr>
                        <a:lnSpc>
                          <a:spcPct val="115000"/>
                        </a:lnSpc>
                        <a:spcAft>
                          <a:spcPts val="0"/>
                        </a:spcAft>
                      </a:pPr>
                      <a:r>
                        <a:rPr lang="en-GB" sz="2200" kern="1200" dirty="0">
                          <a:solidFill>
                            <a:srgbClr val="000000"/>
                          </a:solidFill>
                          <a:latin typeface="Futura Std Medium"/>
                          <a:ea typeface="Times New Roman"/>
                          <a:cs typeface="Arial"/>
                        </a:rPr>
                        <a:t>1/3 of the world’s food is wasted. </a:t>
                      </a:r>
                      <a:endParaRPr lang="en-GB" sz="2200" dirty="0">
                        <a:latin typeface="Calibri"/>
                        <a:ea typeface="Calibri"/>
                        <a:cs typeface="Times New Roman"/>
                      </a:endParaRPr>
                    </a:p>
                    <a:p>
                      <a:pPr algn="ctr">
                        <a:lnSpc>
                          <a:spcPct val="115000"/>
                        </a:lnSpc>
                        <a:spcAft>
                          <a:spcPts val="0"/>
                        </a:spcAft>
                      </a:pPr>
                      <a:r>
                        <a:rPr lang="en-GB" sz="2600" kern="1200" dirty="0">
                          <a:solidFill>
                            <a:srgbClr val="000000"/>
                          </a:solidFill>
                          <a:latin typeface="Futura Std Medium"/>
                          <a:ea typeface="Times New Roman"/>
                          <a:cs typeface="Arial"/>
                        </a:rPr>
                        <a:t>  </a:t>
                      </a:r>
                      <a:endParaRPr lang="en-GB" sz="1000" dirty="0">
                        <a:latin typeface="Calibri"/>
                        <a:ea typeface="Calibri"/>
                        <a:cs typeface="Times New Roman"/>
                      </a:endParaRPr>
                    </a:p>
                  </a:txBody>
                  <a:tcPr marL="63474" marR="63474" marT="8816" marB="0">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pPr>
                      <a:endParaRPr lang="en-GB" sz="1000">
                        <a:latin typeface="Calibri"/>
                        <a:ea typeface="Times New Roman"/>
                      </a:endParaRPr>
                    </a:p>
                  </a:txBody>
                  <a:tcPr marL="63474" marR="63474" marT="8816"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2600" kern="1200" dirty="0">
                          <a:solidFill>
                            <a:srgbClr val="000000"/>
                          </a:solidFill>
                          <a:latin typeface="Futura Std Medium"/>
                          <a:ea typeface="Times New Roman"/>
                          <a:cs typeface="Arial"/>
                        </a:rPr>
                        <a:t>2 </a:t>
                      </a:r>
                      <a:endParaRPr lang="en-GB" sz="1000" dirty="0">
                        <a:latin typeface="Calibri"/>
                        <a:ea typeface="Calibri"/>
                        <a:cs typeface="Times New Roman"/>
                      </a:endParaRPr>
                    </a:p>
                    <a:p>
                      <a:pPr>
                        <a:lnSpc>
                          <a:spcPct val="115000"/>
                        </a:lnSpc>
                        <a:spcAft>
                          <a:spcPts val="0"/>
                        </a:spcAft>
                      </a:pPr>
                      <a:r>
                        <a:rPr lang="en-GB" sz="2200" kern="1200" dirty="0">
                          <a:solidFill>
                            <a:srgbClr val="000000"/>
                          </a:solidFill>
                          <a:latin typeface="Futura Std Medium"/>
                          <a:ea typeface="Times New Roman"/>
                          <a:cs typeface="Arial"/>
                        </a:rPr>
                        <a:t>Every year in Scotland we throw away enough bread  to make everyone a sandwich a day for the next 6 months.</a:t>
                      </a:r>
                      <a:r>
                        <a:rPr lang="en-GB" sz="2200" kern="1200" dirty="0">
                          <a:solidFill>
                            <a:srgbClr val="000000"/>
                          </a:solidFill>
                          <a:latin typeface="Futura Std Medium"/>
                          <a:ea typeface="Calibri"/>
                          <a:cs typeface="Times New Roman"/>
                        </a:rPr>
                        <a:t> </a:t>
                      </a:r>
                      <a:endParaRPr lang="en-GB" sz="2200" dirty="0">
                        <a:latin typeface="Calibri"/>
                        <a:ea typeface="Calibri"/>
                        <a:cs typeface="Times New Roman"/>
                      </a:endParaRPr>
                    </a:p>
                  </a:txBody>
                  <a:tcPr marL="63474" marR="63474" marT="8816" marB="0">
                    <a:lnL>
                      <a:noFill/>
                    </a:lnL>
                    <a:lnR>
                      <a:noFill/>
                    </a:lnR>
                    <a:lnT>
                      <a:noFill/>
                    </a:lnT>
                    <a:lnB>
                      <a:noFill/>
                    </a:lnB>
                  </a:tcPr>
                </a:tc>
              </a:tr>
              <a:tr h="309973">
                <a:tc>
                  <a:txBody>
                    <a:bodyPr/>
                    <a:lstStyle/>
                    <a:p>
                      <a:pPr>
                        <a:lnSpc>
                          <a:spcPct val="115000"/>
                        </a:lnSpc>
                      </a:pPr>
                      <a:endParaRPr lang="en-GB" sz="1000">
                        <a:latin typeface="Calibri"/>
                        <a:ea typeface="Times New Roman"/>
                      </a:endParaRPr>
                    </a:p>
                  </a:txBody>
                  <a:tcPr marL="63474" marR="63474" marT="8816"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GB" sz="1000">
                        <a:latin typeface="Calibri"/>
                        <a:ea typeface="Times New Roman"/>
                      </a:endParaRPr>
                    </a:p>
                  </a:txBody>
                  <a:tcPr marL="63474" marR="63474" marT="8816"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nSpc>
                          <a:spcPct val="115000"/>
                        </a:lnSpc>
                      </a:pPr>
                      <a:endParaRPr lang="en-GB" sz="1000">
                        <a:latin typeface="Calibri"/>
                        <a:ea typeface="Times New Roman"/>
                      </a:endParaRPr>
                    </a:p>
                  </a:txBody>
                  <a:tcPr marL="63474" marR="63474" marT="8816" marB="0">
                    <a:lnL>
                      <a:noFill/>
                    </a:lnL>
                    <a:lnR>
                      <a:noFill/>
                    </a:lnR>
                    <a:lnT>
                      <a:noFill/>
                    </a:lnT>
                    <a:lnB w="12700" cap="flat" cmpd="sng" algn="ctr">
                      <a:solidFill>
                        <a:srgbClr val="000000"/>
                      </a:solidFill>
                      <a:prstDash val="solid"/>
                      <a:round/>
                      <a:headEnd type="none" w="med" len="med"/>
                      <a:tailEnd type="none" w="med" len="med"/>
                    </a:lnB>
                  </a:tcPr>
                </a:tc>
              </a:tr>
              <a:tr h="246476">
                <a:tc>
                  <a:txBody>
                    <a:bodyPr/>
                    <a:lstStyle/>
                    <a:p>
                      <a:pPr>
                        <a:lnSpc>
                          <a:spcPct val="115000"/>
                        </a:lnSpc>
                      </a:pPr>
                      <a:endParaRPr lang="en-GB" sz="1000">
                        <a:latin typeface="Calibri"/>
                        <a:ea typeface="Times New Roman"/>
                      </a:endParaRPr>
                    </a:p>
                  </a:txBody>
                  <a:tcPr marL="63474" marR="63474" marT="8816"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000">
                        <a:latin typeface="Calibri"/>
                        <a:ea typeface="Times New Roman"/>
                      </a:endParaRPr>
                    </a:p>
                  </a:txBody>
                  <a:tcPr marL="63474" marR="63474" marT="8816"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GB" sz="1000">
                        <a:latin typeface="Calibri"/>
                        <a:ea typeface="Times New Roman"/>
                      </a:endParaRPr>
                    </a:p>
                  </a:txBody>
                  <a:tcPr marL="63474" marR="63474" marT="8816" marB="0">
                    <a:lnL>
                      <a:noFill/>
                    </a:lnL>
                    <a:lnR>
                      <a:noFill/>
                    </a:lnR>
                    <a:lnT w="12700" cap="flat" cmpd="sng" algn="ctr">
                      <a:solidFill>
                        <a:srgbClr val="000000"/>
                      </a:solidFill>
                      <a:prstDash val="solid"/>
                      <a:round/>
                      <a:headEnd type="none" w="med" len="med"/>
                      <a:tailEnd type="none" w="med" len="med"/>
                    </a:lnT>
                    <a:lnB>
                      <a:noFill/>
                    </a:lnB>
                  </a:tcPr>
                </a:tc>
              </a:tr>
              <a:tr h="2610739">
                <a:tc>
                  <a:txBody>
                    <a:bodyPr/>
                    <a:lstStyle/>
                    <a:p>
                      <a:pPr algn="ctr">
                        <a:lnSpc>
                          <a:spcPct val="115000"/>
                        </a:lnSpc>
                        <a:spcAft>
                          <a:spcPts val="0"/>
                        </a:spcAft>
                      </a:pPr>
                      <a:r>
                        <a:rPr lang="en-GB" sz="2200" kern="1200" dirty="0">
                          <a:solidFill>
                            <a:srgbClr val="000000"/>
                          </a:solidFill>
                          <a:latin typeface="Futura Std Medium"/>
                          <a:ea typeface="Times New Roman"/>
                          <a:cs typeface="Arial"/>
                        </a:rPr>
                        <a:t>3 </a:t>
                      </a:r>
                      <a:endParaRPr lang="en-GB" sz="2200" dirty="0">
                        <a:latin typeface="Calibri"/>
                        <a:ea typeface="Calibri"/>
                        <a:cs typeface="Times New Roman"/>
                      </a:endParaRPr>
                    </a:p>
                    <a:p>
                      <a:pPr>
                        <a:lnSpc>
                          <a:spcPct val="115000"/>
                        </a:lnSpc>
                        <a:spcAft>
                          <a:spcPts val="0"/>
                        </a:spcAft>
                      </a:pPr>
                      <a:r>
                        <a:rPr lang="en-GB" sz="2200" kern="1200" dirty="0">
                          <a:solidFill>
                            <a:srgbClr val="000000"/>
                          </a:solidFill>
                          <a:latin typeface="Futura Std Medium"/>
                          <a:ea typeface="Times New Roman"/>
                          <a:cs typeface="Arial"/>
                        </a:rPr>
                        <a:t>Every year in Scotland we throw away enough meat to make everyone a bacon </a:t>
                      </a:r>
                      <a:r>
                        <a:rPr lang="en-GB" sz="2200" kern="1200" dirty="0" err="1">
                          <a:solidFill>
                            <a:srgbClr val="000000"/>
                          </a:solidFill>
                          <a:latin typeface="Futura Std Medium"/>
                          <a:ea typeface="Times New Roman"/>
                          <a:cs typeface="Arial"/>
                        </a:rPr>
                        <a:t>buttie</a:t>
                      </a:r>
                      <a:r>
                        <a:rPr lang="en-GB" sz="2200" kern="1200" dirty="0">
                          <a:solidFill>
                            <a:srgbClr val="000000"/>
                          </a:solidFill>
                          <a:latin typeface="Futura Std Medium"/>
                          <a:ea typeface="Times New Roman"/>
                          <a:cs typeface="Arial"/>
                        </a:rPr>
                        <a:t> every Saturday for the next year. </a:t>
                      </a:r>
                      <a:endParaRPr lang="en-GB" sz="2200" dirty="0">
                        <a:latin typeface="Calibri"/>
                        <a:ea typeface="Calibri"/>
                        <a:cs typeface="Times New Roman"/>
                      </a:endParaRPr>
                    </a:p>
                  </a:txBody>
                  <a:tcPr marL="63474" marR="63474" marT="8816" marB="0">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pPr>
                      <a:endParaRPr lang="en-GB" sz="1000">
                        <a:latin typeface="Calibri"/>
                        <a:ea typeface="Times New Roman"/>
                      </a:endParaRPr>
                    </a:p>
                  </a:txBody>
                  <a:tcPr marL="63474" marR="63474" marT="8816"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15000"/>
                        </a:lnSpc>
                        <a:spcAft>
                          <a:spcPts val="0"/>
                        </a:spcAft>
                      </a:pPr>
                      <a:r>
                        <a:rPr lang="en-GB" sz="2600" kern="1200" dirty="0">
                          <a:solidFill>
                            <a:srgbClr val="000000"/>
                          </a:solidFill>
                          <a:latin typeface="Futura Std Medium"/>
                          <a:ea typeface="Times New Roman"/>
                          <a:cs typeface="Arial"/>
                        </a:rPr>
                        <a:t>4</a:t>
                      </a:r>
                      <a:r>
                        <a:rPr lang="en-GB" sz="2600" kern="1200" dirty="0">
                          <a:solidFill>
                            <a:srgbClr val="000000"/>
                          </a:solidFill>
                          <a:latin typeface="Futura Std Medium"/>
                          <a:ea typeface="Calibri"/>
                          <a:cs typeface="Times New Roman"/>
                        </a:rPr>
                        <a:t> </a:t>
                      </a:r>
                      <a:endParaRPr lang="en-GB" sz="1000" dirty="0">
                        <a:latin typeface="Calibri"/>
                        <a:ea typeface="Calibri"/>
                        <a:cs typeface="Times New Roman"/>
                      </a:endParaRPr>
                    </a:p>
                    <a:p>
                      <a:pPr>
                        <a:lnSpc>
                          <a:spcPct val="115000"/>
                        </a:lnSpc>
                        <a:spcAft>
                          <a:spcPts val="0"/>
                        </a:spcAft>
                      </a:pPr>
                      <a:r>
                        <a:rPr lang="en-GB" sz="2200" kern="1200" dirty="0">
                          <a:solidFill>
                            <a:srgbClr val="000000"/>
                          </a:solidFill>
                          <a:latin typeface="Futura Std Medium"/>
                          <a:ea typeface="Times New Roman"/>
                          <a:cs typeface="Arial"/>
                        </a:rPr>
                        <a:t>If we all stop wasting food that could have been eaten, the benefit to the planet would be the same as taking 1 in 4 cars off the road.</a:t>
                      </a:r>
                      <a:endParaRPr lang="en-GB" sz="2200" dirty="0">
                        <a:latin typeface="Calibri"/>
                        <a:ea typeface="Calibri"/>
                        <a:cs typeface="Times New Roman"/>
                      </a:endParaRPr>
                    </a:p>
                  </a:txBody>
                  <a:tcPr marL="63474" marR="63474" marT="8816"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192" y="1152128"/>
            <a:ext cx="8363272" cy="5445224"/>
          </a:xfrm>
        </p:spPr>
        <p:txBody>
          <a:bodyPr>
            <a:normAutofit/>
          </a:bodyPr>
          <a:lstStyle/>
          <a:p>
            <a:pPr marL="0" indent="0">
              <a:buNone/>
            </a:pPr>
            <a:r>
              <a:rPr lang="en-GB" sz="3100" dirty="0" smtClean="0">
                <a:latin typeface="Futura Std Medium" pitchFamily="34" charset="0"/>
              </a:rPr>
              <a:t>Can you name types of food waste that you can recycle? </a:t>
            </a:r>
          </a:p>
          <a:p>
            <a:pPr marL="0" indent="0">
              <a:lnSpc>
                <a:spcPct val="120000"/>
              </a:lnSpc>
              <a:spcBef>
                <a:spcPts val="600"/>
              </a:spcBef>
              <a:buNone/>
            </a:pPr>
            <a:r>
              <a:rPr lang="en-GB" sz="3100" dirty="0" smtClean="0">
                <a:latin typeface="Futura Std Medium" pitchFamily="34" charset="0"/>
              </a:rPr>
              <a:t>The class will be split into 4 groups.</a:t>
            </a:r>
          </a:p>
          <a:p>
            <a:pPr marL="0" indent="0">
              <a:lnSpc>
                <a:spcPct val="120000"/>
              </a:lnSpc>
              <a:spcBef>
                <a:spcPts val="600"/>
              </a:spcBef>
              <a:buNone/>
            </a:pPr>
            <a:r>
              <a:rPr lang="en-GB" sz="3100" dirty="0" smtClean="0">
                <a:latin typeface="Futura Std Medium" pitchFamily="34" charset="0"/>
              </a:rPr>
              <a:t>As a group you will write down as many types of food waste that you can recycle as you can e.g. Eggshells.</a:t>
            </a:r>
          </a:p>
          <a:p>
            <a:pPr marL="0" indent="0">
              <a:lnSpc>
                <a:spcPct val="120000"/>
              </a:lnSpc>
              <a:spcBef>
                <a:spcPts val="600"/>
              </a:spcBef>
              <a:buNone/>
            </a:pPr>
            <a:endParaRPr lang="en-GB" sz="3100" dirty="0" smtClean="0">
              <a:latin typeface="Futura Std Medium" pitchFamily="34" charset="0"/>
            </a:endParaRPr>
          </a:p>
          <a:p>
            <a:pPr marL="0" indent="0">
              <a:lnSpc>
                <a:spcPct val="120000"/>
              </a:lnSpc>
              <a:spcBef>
                <a:spcPts val="600"/>
              </a:spcBef>
              <a:buNone/>
            </a:pPr>
            <a:r>
              <a:rPr lang="en-GB" sz="3100" dirty="0" smtClean="0">
                <a:latin typeface="Futura Std Medium" pitchFamily="34" charset="0"/>
              </a:rPr>
              <a:t>The first group to correctly write 10 types wins!</a:t>
            </a:r>
          </a:p>
          <a:p>
            <a:pPr marL="0" indent="0" algn="ctr">
              <a:lnSpc>
                <a:spcPct val="120000"/>
              </a:lnSpc>
              <a:spcBef>
                <a:spcPts val="600"/>
              </a:spcBef>
              <a:buNone/>
            </a:pPr>
            <a:r>
              <a:rPr lang="en-GB" sz="3100" dirty="0" smtClean="0">
                <a:latin typeface="Futura Std Medium" pitchFamily="34" charset="0"/>
              </a:rPr>
              <a:t>Ready? Here we go...</a:t>
            </a:r>
          </a:p>
          <a:p>
            <a:pPr marL="0" indent="0" algn="ctr">
              <a:buNone/>
            </a:pPr>
            <a:endParaRPr lang="en-GB" dirty="0" smtClean="0">
              <a:latin typeface="Futura Std Medium" pitchFamily="34" charset="0"/>
            </a:endParaRPr>
          </a:p>
        </p:txBody>
      </p:sp>
      <p:pic>
        <p:nvPicPr>
          <p:cNvPr id="5" name="Picture 2" descr="Notepad, Memo, Pencil, Writing, Note, Author, Publish"/>
          <p:cNvPicPr>
            <a:picLocks noChangeAspect="1" noChangeArrowheads="1"/>
          </p:cNvPicPr>
          <p:nvPr/>
        </p:nvPicPr>
        <p:blipFill>
          <a:blip r:embed="rId3" cstate="screen"/>
          <a:srcRect/>
          <a:stretch>
            <a:fillRect/>
          </a:stretch>
        </p:blipFill>
        <p:spPr bwMode="auto">
          <a:xfrm>
            <a:off x="4067944" y="4077072"/>
            <a:ext cx="988402" cy="1052736"/>
          </a:xfrm>
          <a:prstGeom prst="rect">
            <a:avLst/>
          </a:prstGeom>
          <a:noFill/>
        </p:spPr>
      </p:pic>
      <p:grpSp>
        <p:nvGrpSpPr>
          <p:cNvPr id="8" name="Group 7"/>
          <p:cNvGrpSpPr/>
          <p:nvPr/>
        </p:nvGrpSpPr>
        <p:grpSpPr>
          <a:xfrm>
            <a:off x="467544" y="494674"/>
            <a:ext cx="8136904" cy="486054"/>
            <a:chOff x="817980" y="494674"/>
            <a:chExt cx="8136904" cy="486054"/>
          </a:xfrm>
        </p:grpSpPr>
        <p:pic>
          <p:nvPicPr>
            <p:cNvPr id="4" name="Picture 3" descr="More Titles-08.png"/>
            <p:cNvPicPr>
              <a:picLocks noChangeAspect="1"/>
            </p:cNvPicPr>
            <p:nvPr/>
          </p:nvPicPr>
          <p:blipFill>
            <a:blip r:embed="rId4" cstate="screen"/>
            <a:srcRect/>
            <a:stretch>
              <a:fillRect/>
            </a:stretch>
          </p:blipFill>
          <p:spPr>
            <a:xfrm>
              <a:off x="817980" y="494674"/>
              <a:ext cx="1656184" cy="414046"/>
            </a:xfrm>
            <a:prstGeom prst="rect">
              <a:avLst/>
            </a:prstGeom>
          </p:spPr>
        </p:pic>
        <p:pic>
          <p:nvPicPr>
            <p:cNvPr id="7" name="Picture 6" descr="Recycling Lesson Plans PPT Artwork-40.png"/>
            <p:cNvPicPr>
              <a:picLocks noChangeAspect="1"/>
            </p:cNvPicPr>
            <p:nvPr/>
          </p:nvPicPr>
          <p:blipFill>
            <a:blip r:embed="rId5" cstate="screen"/>
            <a:srcRect l="21942"/>
            <a:stretch>
              <a:fillRect/>
            </a:stretch>
          </p:blipFill>
          <p:spPr>
            <a:xfrm>
              <a:off x="2483768" y="548680"/>
              <a:ext cx="6471116" cy="432048"/>
            </a:xfrm>
            <a:prstGeom prst="rect">
              <a:avLst/>
            </a:prstGeom>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3773016"/>
          </a:xfrm>
        </p:spPr>
        <p:txBody>
          <a:bodyPr>
            <a:normAutofit/>
          </a:bodyPr>
          <a:lstStyle/>
          <a:p>
            <a:pPr marL="0" indent="0">
              <a:buNone/>
            </a:pPr>
            <a:r>
              <a:rPr lang="en-GB" dirty="0" smtClean="0">
                <a:latin typeface="Futura Std Medium" pitchFamily="34" charset="0"/>
              </a:rPr>
              <a:t>Now complete the ‘Pupil Reflection’ in order to evaluate your learning and skills.</a:t>
            </a:r>
          </a:p>
        </p:txBody>
      </p:sp>
      <p:sp>
        <p:nvSpPr>
          <p:cNvPr id="6" name="TextBox 5"/>
          <p:cNvSpPr txBox="1"/>
          <p:nvPr/>
        </p:nvSpPr>
        <p:spPr>
          <a:xfrm>
            <a:off x="539552" y="3284984"/>
            <a:ext cx="8064896" cy="3785652"/>
          </a:xfrm>
          <a:prstGeom prst="rect">
            <a:avLst/>
          </a:prstGeom>
          <a:noFill/>
        </p:spPr>
        <p:txBody>
          <a:bodyPr wrap="square" rtlCol="0">
            <a:spAutoFit/>
          </a:bodyPr>
          <a:lstStyle/>
          <a:p>
            <a:r>
              <a:rPr lang="en-GB" sz="8000" dirty="0" smtClean="0">
                <a:sym typeface="Wingdings" pitchFamily="2" charset="2"/>
              </a:rPr>
              <a:t> 	 </a:t>
            </a:r>
            <a:r>
              <a:rPr lang="en-GB" sz="8000" dirty="0" smtClean="0"/>
              <a:t> 	   </a:t>
            </a:r>
            <a:r>
              <a:rPr lang="en-GB" sz="8000" dirty="0" smtClean="0">
                <a:sym typeface="Wingdings"/>
              </a:rPr>
              <a:t></a:t>
            </a:r>
            <a:r>
              <a:rPr lang="en-GB" sz="8000" dirty="0" smtClean="0"/>
              <a:t>        </a:t>
            </a:r>
            <a:r>
              <a:rPr lang="en-GB" sz="8000" dirty="0" smtClean="0">
                <a:sym typeface="Wingdings"/>
              </a:rPr>
              <a:t></a:t>
            </a:r>
            <a:r>
              <a:rPr lang="en-GB" sz="8000" dirty="0" smtClean="0"/>
              <a:t>	</a:t>
            </a:r>
          </a:p>
          <a:p>
            <a:endParaRPr lang="en-GB" sz="8000" dirty="0"/>
          </a:p>
        </p:txBody>
      </p:sp>
      <p:pic>
        <p:nvPicPr>
          <p:cNvPr id="8" name="Picture 2" descr="https://wrappartners-production.s3.amazonaws.com/c3/12ca69/web1533_-_Silver_food_waste_kitchen_caddy_shown_with_compostable_liner_-_Web_Version__72ppi.jpg?Signature=J0k2j1RiiwqyIchGyRP%2BK3tzyzQ%3D&amp;Expires=1452619273&amp;AWSAccessKeyId=10W1DCQZY01FCJJDEJG2"/>
          <p:cNvPicPr>
            <a:picLocks noChangeAspect="1" noChangeArrowheads="1"/>
          </p:cNvPicPr>
          <p:nvPr/>
        </p:nvPicPr>
        <p:blipFill>
          <a:blip r:embed="rId3" cstate="screen"/>
          <a:srcRect/>
          <a:stretch>
            <a:fillRect/>
          </a:stretch>
        </p:blipFill>
        <p:spPr bwMode="auto">
          <a:xfrm>
            <a:off x="3836113" y="4869160"/>
            <a:ext cx="1527975" cy="1423794"/>
          </a:xfrm>
          <a:prstGeom prst="rect">
            <a:avLst/>
          </a:prstGeom>
          <a:noFill/>
        </p:spPr>
      </p:pic>
      <p:pic>
        <p:nvPicPr>
          <p:cNvPr id="7" name="Picture 6" descr="Recycling Lesson Plans PPT Artwork-69.png"/>
          <p:cNvPicPr>
            <a:picLocks noChangeAspect="1"/>
          </p:cNvPicPr>
          <p:nvPr/>
        </p:nvPicPr>
        <p:blipFill>
          <a:blip r:embed="rId4" cstate="screen"/>
          <a:stretch>
            <a:fillRect/>
          </a:stretch>
        </p:blipFill>
        <p:spPr>
          <a:xfrm>
            <a:off x="1619672" y="473445"/>
            <a:ext cx="5976664" cy="79531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Front Cover 2.jpg"/>
          <p:cNvPicPr>
            <a:picLocks noGrp="1" noChangeAspect="1"/>
          </p:cNvPicPr>
          <p:nvPr>
            <p:ph idx="1"/>
          </p:nvPr>
        </p:nvPicPr>
        <p:blipFill>
          <a:blip r:embed="rId3" cstate="screen"/>
          <a:stretch>
            <a:fillRect/>
          </a:stretch>
        </p:blipFill>
        <p:spPr>
          <a:xfrm>
            <a:off x="0" y="0"/>
            <a:ext cx="9144000" cy="6858000"/>
          </a:xfrm>
        </p:spPr>
      </p:pic>
      <p:pic>
        <p:nvPicPr>
          <p:cNvPr id="5" name="Picture 2" descr="https://wrappartners-production.s3.amazonaws.com/39/96c8cc/web0963_-_Boy_putting_banana_peel_into_school_green_waste_recycling_bin_-_Web_Version__72ppi.jpg?Signature=mvgfsxWIxi9hGn50ghZxq5%2Fe84Q%3D&amp;Expires=1452611698&amp;AWSAccessKeyId=10W1DCQZY01FCJJDEJG2"/>
          <p:cNvPicPr>
            <a:picLocks noChangeAspect="1" noChangeArrowheads="1"/>
          </p:cNvPicPr>
          <p:nvPr/>
        </p:nvPicPr>
        <p:blipFill>
          <a:blip r:embed="rId4" cstate="screen"/>
          <a:srcRect/>
          <a:stretch>
            <a:fillRect/>
          </a:stretch>
        </p:blipFill>
        <p:spPr bwMode="auto">
          <a:xfrm>
            <a:off x="2915816" y="3593268"/>
            <a:ext cx="3384376" cy="2644044"/>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6957</TotalTime>
  <Words>379</Words>
  <Application>Microsoft Office PowerPoint</Application>
  <PresentationFormat>On-screen Show (4:3)</PresentationFormat>
  <Paragraphs>44</Paragraphs>
  <Slides>8</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Futura Std Medium</vt:lpstr>
      <vt:lpstr>Calibri</vt:lpstr>
      <vt:lpstr>Wingdings</vt:lpstr>
      <vt:lpstr>Century Gothic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Recycling Lesson</dc:title>
  <dc:creator>Nicola Lindsay</dc:creator>
  <cp:lastModifiedBy>Nicola Lindsay</cp:lastModifiedBy>
  <cp:revision>439</cp:revision>
  <dcterms:created xsi:type="dcterms:W3CDTF">2015-11-13T09:44:32Z</dcterms:created>
  <dcterms:modified xsi:type="dcterms:W3CDTF">2016-02-03T15:31:24Z</dcterms:modified>
</cp:coreProperties>
</file>